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94" r:id="rId2"/>
    <p:sldId id="495" r:id="rId3"/>
    <p:sldId id="496" r:id="rId4"/>
    <p:sldId id="480" r:id="rId5"/>
    <p:sldId id="481" r:id="rId6"/>
    <p:sldId id="483" r:id="rId7"/>
    <p:sldId id="484" r:id="rId8"/>
    <p:sldId id="485" r:id="rId9"/>
    <p:sldId id="486" r:id="rId10"/>
    <p:sldId id="491" r:id="rId11"/>
    <p:sldId id="487" r:id="rId12"/>
    <p:sldId id="493" r:id="rId13"/>
    <p:sldId id="488" r:id="rId14"/>
    <p:sldId id="492" r:id="rId15"/>
    <p:sldId id="489" r:id="rId16"/>
    <p:sldId id="482" r:id="rId17"/>
    <p:sldId id="478" r:id="rId18"/>
    <p:sldId id="477" r:id="rId19"/>
    <p:sldId id="476" r:id="rId20"/>
    <p:sldId id="490" r:id="rId21"/>
    <p:sldId id="400" r:id="rId22"/>
    <p:sldId id="444" r:id="rId23"/>
    <p:sldId id="502" r:id="rId24"/>
    <p:sldId id="498" r:id="rId25"/>
    <p:sldId id="500" r:id="rId26"/>
    <p:sldId id="499" r:id="rId27"/>
    <p:sldId id="501" r:id="rId28"/>
    <p:sldId id="497" r:id="rId29"/>
    <p:sldId id="445" r:id="rId30"/>
    <p:sldId id="316" r:id="rId31"/>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2C"/>
    <a:srgbClr val="0CB479"/>
    <a:srgbClr val="E8E8E8"/>
    <a:srgbClr val="FFC301"/>
    <a:srgbClr val="FE834D"/>
    <a:srgbClr val="FC455A"/>
    <a:srgbClr val="20BCF4"/>
    <a:srgbClr val="817EF5"/>
    <a:srgbClr val="66FF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7" autoAdjust="0"/>
    <p:restoredTop sz="84777" autoAdjust="0"/>
  </p:normalViewPr>
  <p:slideViewPr>
    <p:cSldViewPr>
      <p:cViewPr>
        <p:scale>
          <a:sx n="104" d="100"/>
          <a:sy n="104" d="100"/>
        </p:scale>
        <p:origin x="-1640"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2A79D7-24D7-41B8-99E4-E3FA4E9CE1F8}" type="slidenum">
              <a:rPr lang="en-US" smtClean="0"/>
              <a:t>‹#›</a:t>
            </a:fld>
            <a:endParaRPr lang="en-US"/>
          </a:p>
        </p:txBody>
      </p:sp>
    </p:spTree>
    <p:extLst>
      <p:ext uri="{BB962C8B-B14F-4D97-AF65-F5344CB8AC3E}">
        <p14:creationId xmlns:p14="http://schemas.microsoft.com/office/powerpoint/2010/main" val="2764625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8CEE30-35BC-4C32-BDE0-214E0B566734}" type="slidenum">
              <a:rPr lang="en-US" smtClean="0"/>
              <a:t>‹#›</a:t>
            </a:fld>
            <a:endParaRPr lang="en-US"/>
          </a:p>
        </p:txBody>
      </p:sp>
    </p:spTree>
    <p:extLst>
      <p:ext uri="{BB962C8B-B14F-4D97-AF65-F5344CB8AC3E}">
        <p14:creationId xmlns:p14="http://schemas.microsoft.com/office/powerpoint/2010/main" val="4832016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8CEE30-35BC-4C32-BDE0-214E0B566734}" type="slidenum">
              <a:rPr lang="en-US" smtClean="0"/>
              <a:t>1</a:t>
            </a:fld>
            <a:endParaRPr lang="en-US" dirty="0"/>
          </a:p>
        </p:txBody>
      </p:sp>
    </p:spTree>
    <p:extLst>
      <p:ext uri="{BB962C8B-B14F-4D97-AF65-F5344CB8AC3E}">
        <p14:creationId xmlns:p14="http://schemas.microsoft.com/office/powerpoint/2010/main" val="377602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24</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225405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25</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202769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26</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236671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27</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139106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28</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smtClean="0">
              <a:ea typeface="ＭＳ Ｐゴシック" pitchFamily="34" charset="-128"/>
            </a:endParaRPr>
          </a:p>
          <a:p>
            <a:r>
              <a:rPr lang="en-US" altLang="en-US" dirty="0" smtClean="0">
                <a:ea typeface="ＭＳ Ｐゴシック" pitchFamily="34" charset="-128"/>
              </a:rPr>
              <a:t>Many believe that girls are being under-identified, and there’s some research backing</a:t>
            </a:r>
            <a:r>
              <a:rPr lang="en-US" altLang="en-US" baseline="0" dirty="0" smtClean="0">
                <a:ea typeface="ＭＳ Ｐゴシック" pitchFamily="34" charset="-128"/>
              </a:rPr>
              <a:t> this assertion: </a:t>
            </a:r>
            <a:r>
              <a:rPr lang="en-US" sz="1200" b="0" i="0" u="none" strike="noStrike" kern="1200" baseline="0" dirty="0" smtClean="0">
                <a:solidFill>
                  <a:schemeClr val="tx1"/>
                </a:solidFill>
                <a:latin typeface="+mn-lt"/>
                <a:ea typeface="+mn-ea"/>
                <a:cs typeface="+mn-cs"/>
              </a:rPr>
              <a:t>girls, compared to boys, with ASD showed less severe repetitive/restricted behaviors and comparable deficits in the social and communication domains (</a:t>
            </a:r>
            <a:r>
              <a:rPr lang="en-US" sz="1200" b="0" i="0" u="none" strike="noStrike" kern="1200" baseline="0" dirty="0" err="1" smtClean="0">
                <a:solidFill>
                  <a:schemeClr val="tx1"/>
                </a:solidFill>
                <a:latin typeface="+mn-lt"/>
                <a:ea typeface="+mn-ea"/>
                <a:cs typeface="+mn-cs"/>
              </a:rPr>
              <a:t>Supekar</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Menon</a:t>
            </a:r>
            <a:r>
              <a:rPr lang="en-US" sz="1200" b="0" i="0" u="none" strike="noStrike" kern="1200" baseline="0" dirty="0" smtClean="0">
                <a:solidFill>
                  <a:schemeClr val="tx1"/>
                </a:solidFill>
                <a:latin typeface="+mn-lt"/>
                <a:ea typeface="+mn-ea"/>
                <a:cs typeface="+mn-cs"/>
              </a:rPr>
              <a:t>, 2015)</a:t>
            </a:r>
            <a:endParaRPr lang="en-US" altLang="en-US" dirty="0" smtClean="0">
              <a:ea typeface="ＭＳ Ｐゴシック" pitchFamily="34" charset="-128"/>
            </a:endParaRPr>
          </a:p>
          <a:p>
            <a:pPr eaLnBrk="1" hangingPunct="1"/>
            <a:endParaRPr lang="en-US" altLang="en-US" sz="800" dirty="0" smtClean="0">
              <a:ea typeface="ＭＳ Ｐゴシック" pitchFamily="34" charset="-128"/>
            </a:endParaRPr>
          </a:p>
          <a:p>
            <a:pPr eaLnBrk="1" hangingPunct="1"/>
            <a:r>
              <a:rPr lang="en-US" altLang="en-US" dirty="0" smtClean="0">
                <a:ea typeface="ＭＳ Ｐゴシック" pitchFamily="34" charset="-128"/>
              </a:rPr>
              <a:t>One study from the </a:t>
            </a:r>
            <a:r>
              <a:rPr lang="en-US" i="1" dirty="0"/>
              <a:t>Journal of the American Academy of Child and Adolescent Psychiatry found that </a:t>
            </a:r>
            <a:r>
              <a:rPr lang="en-US" dirty="0">
                <a:ea typeface="ＭＳ Ｐゴシック" pitchFamily="34" charset="-128"/>
              </a:rPr>
              <a:t>g</a:t>
            </a:r>
            <a:r>
              <a:rPr lang="en-US" altLang="en-US" dirty="0" smtClean="0">
                <a:ea typeface="ＭＳ Ｐゴシック" pitchFamily="34" charset="-128"/>
              </a:rPr>
              <a:t>irls</a:t>
            </a:r>
            <a:r>
              <a:rPr lang="en-US" altLang="en-US" baseline="0" dirty="0" smtClean="0">
                <a:ea typeface="ＭＳ Ｐゴシック" pitchFamily="34" charset="-128"/>
              </a:rPr>
              <a:t> are less likely to be diagnosed with ASD if they don’t have some sort of cognitive delay and </a:t>
            </a:r>
            <a:r>
              <a:rPr lang="en-US" altLang="en-US" b="1" baseline="0" dirty="0" smtClean="0">
                <a:ea typeface="ＭＳ Ｐゴシック" pitchFamily="34" charset="-128"/>
              </a:rPr>
              <a:t>externalizing “acting out” or hyperactivity behavioral problems</a:t>
            </a:r>
            <a:r>
              <a:rPr lang="en-US" altLang="en-US" baseline="0" dirty="0" smtClean="0">
                <a:ea typeface="ＭＳ Ｐゴシック" pitchFamily="34" charset="-128"/>
              </a:rPr>
              <a:t>. In addition, other studies have found girls are identified later.</a:t>
            </a:r>
          </a:p>
          <a:p>
            <a:pPr eaLnBrk="1" hangingPunct="1"/>
            <a:endParaRPr lang="en-US" altLang="en-US" sz="800" baseline="0" dirty="0" smtClean="0">
              <a:ea typeface="ＭＳ Ｐゴシック" pitchFamily="34" charset="-128"/>
            </a:endParaRPr>
          </a:p>
          <a:p>
            <a:pPr eaLnBrk="1" hangingPunct="1"/>
            <a:r>
              <a:rPr lang="en-US" altLang="en-US" baseline="0" dirty="0" smtClean="0">
                <a:ea typeface="ＭＳ Ｐゴシック" pitchFamily="34" charset="-128"/>
              </a:rPr>
              <a:t>In my experience, most special education referral are made because of behavior. A quirky child who have average intelligence and never acts out can “fly under the radar”, even if they have a host of symptoms associated with ASD: things like obsessive interest in ballroom dance or horses, cognitive rigidity, poor perspective taking.</a:t>
            </a:r>
          </a:p>
          <a:p>
            <a:pPr eaLnBrk="1" hangingPunct="1"/>
            <a:endParaRPr lang="en-US" altLang="en-US" sz="800" baseline="0" dirty="0" smtClean="0">
              <a:ea typeface="ＭＳ Ｐゴシック" pitchFamily="34" charset="-128"/>
            </a:endParaRPr>
          </a:p>
          <a:p>
            <a:pPr eaLnBrk="1" hangingPunct="1"/>
            <a:r>
              <a:rPr lang="en-US" altLang="en-US" baseline="0" dirty="0" smtClean="0">
                <a:ea typeface="ＭＳ Ｐゴシック" pitchFamily="34" charset="-128"/>
              </a:rPr>
              <a:t>Other studies have confirmed a gender bias in diagnosis, and a 2011 study confirmed that doctors are more likely to miss autism in girls – some think that we develop </a:t>
            </a:r>
            <a:r>
              <a:rPr lang="en-US" altLang="en-US" b="1" baseline="0" dirty="0" smtClean="0">
                <a:ea typeface="ＭＳ Ｐゴシック" pitchFamily="34" charset="-128"/>
              </a:rPr>
              <a:t>a male stereotype </a:t>
            </a:r>
            <a:r>
              <a:rPr lang="en-US" altLang="en-US" baseline="0" dirty="0" smtClean="0">
                <a:ea typeface="ＭＳ Ｐゴシック" pitchFamily="34" charset="-128"/>
              </a:rPr>
              <a:t>for ASD that forms our baseline understand of what ASD looks like.</a:t>
            </a:r>
          </a:p>
          <a:p>
            <a:pPr eaLnBrk="1" hangingPunct="1"/>
            <a:endParaRPr lang="en-US" altLang="en-US" sz="800" baseline="0" dirty="0" smtClean="0">
              <a:ea typeface="ＭＳ Ｐゴシック" pitchFamily="34" charset="-128"/>
            </a:endParaRPr>
          </a:p>
          <a:p>
            <a:pPr eaLnBrk="1" hangingPunct="1"/>
            <a:r>
              <a:rPr lang="en-US" altLang="en-US" baseline="0" dirty="0" smtClean="0">
                <a:ea typeface="ＭＳ Ｐゴシック" pitchFamily="34" charset="-128"/>
              </a:rPr>
              <a:t>This is a problem because autism manifests in girls differently than it does in boys. There’s less externalizing behavior. Obsessive interests with girls often don’t stand out the same way as with boys. Many girls are interested in horses, or Harry Potter, but if you dig deeper, the intensity and narrowness will be unusual in girls with ASD. The boy with ASD obsessed with flags of the world, vacuum cleaners, and Latin plant names will stand out more.</a:t>
            </a:r>
          </a:p>
          <a:p>
            <a:pPr eaLnBrk="1" hangingPunct="1"/>
            <a:endParaRPr lang="en-US" altLang="en-US" sz="800" baseline="0" dirty="0" smtClean="0">
              <a:ea typeface="ＭＳ Ｐゴシック" pitchFamily="34" charset="-128"/>
            </a:endParaRPr>
          </a:p>
          <a:p>
            <a:pPr defTabSz="931774">
              <a:defRPr/>
            </a:pPr>
            <a:r>
              <a:rPr lang="en-US" altLang="en-US" baseline="0" dirty="0" smtClean="0">
                <a:ea typeface="ＭＳ Ｐゴシック" pitchFamily="34" charset="-128"/>
              </a:rPr>
              <a:t>Simon Baron Cohen has written that many girls with ASD have learned to cope with social communication deficits by mimicking how peers dress and interact. During direct interactions, girls with HFASD can “fool” clinicians because she’s learned how to cover her difficulties – a very exhausting process some fear contributes to mental health problems. Girls with ASD may be more socially interested and motivated than boys, but they’re unsuccessful in forming developmentally appropriate peer relationships. It turns out that many girls with ASD are interested in imaginative play, sometimes obsessively so. Yet we don’t expect a child with ASD to be playing imaginatively with a doll!</a:t>
            </a:r>
          </a:p>
          <a:p>
            <a:pPr eaLnBrk="1" hangingPunct="1"/>
            <a:r>
              <a:rPr lang="en-US" altLang="en-US" baseline="0" dirty="0" smtClean="0">
                <a:ea typeface="ＭＳ Ｐゴシック" pitchFamily="34" charset="-128"/>
              </a:rPr>
              <a:t>Generally speaking, girls with ASD can be said to have better overall social skills than boys. They blend in better than the boys.</a:t>
            </a:r>
          </a:p>
          <a:p>
            <a:pPr eaLnBrk="1" hangingPunct="1"/>
            <a:endParaRPr lang="en-US" altLang="en-US" sz="800" baseline="0" dirty="0" smtClean="0">
              <a:ea typeface="ＭＳ Ｐゴシック" pitchFamily="34" charset="-128"/>
            </a:endParaRPr>
          </a:p>
          <a:p>
            <a:pPr eaLnBrk="1" hangingPunct="1"/>
            <a:r>
              <a:rPr lang="en-US" altLang="en-US" baseline="0" dirty="0" smtClean="0">
                <a:ea typeface="ＭＳ Ｐゴシック" pitchFamily="34" charset="-128"/>
              </a:rPr>
              <a:t>Girls are better at avoiding everyday demands by ignoring them, rather than acting out.</a:t>
            </a:r>
          </a:p>
          <a:p>
            <a:pPr eaLnBrk="1" hangingPunct="1"/>
            <a:endParaRPr lang="en-US" altLang="en-US" sz="800" baseline="0" dirty="0" smtClean="0">
              <a:ea typeface="ＭＳ Ｐゴシック" pitchFamily="34" charset="-128"/>
            </a:endParaRPr>
          </a:p>
          <a:p>
            <a:pPr eaLnBrk="1" hangingPunct="1"/>
            <a:r>
              <a:rPr lang="en-US" altLang="en-US" baseline="0" dirty="0" smtClean="0">
                <a:ea typeface="ＭＳ Ｐゴシック" pitchFamily="34" charset="-128"/>
              </a:rPr>
              <a:t>Girls have fewer repetitive behaviors such as rocking and spinning, and less irritated by sensory input.</a:t>
            </a:r>
          </a:p>
          <a:p>
            <a:pPr eaLnBrk="1" hangingPunct="1"/>
            <a:endParaRPr lang="en-US" altLang="en-US" sz="800" baseline="0" dirty="0" smtClean="0">
              <a:ea typeface="ＭＳ Ｐゴシック" pitchFamily="34" charset="-128"/>
            </a:endParaRPr>
          </a:p>
          <a:p>
            <a:pPr eaLnBrk="1" hangingPunct="1"/>
            <a:r>
              <a:rPr lang="en-US" altLang="en-US" baseline="0" dirty="0" smtClean="0">
                <a:ea typeface="ＭＳ Ｐゴシック" pitchFamily="34" charset="-128"/>
              </a:rPr>
              <a:t>Conditions may overshadow ASD. Some girls diagnosed with an eating disorder may actually have ASD, but when problems occur we might attribute them to the eating disorder.</a:t>
            </a:r>
          </a:p>
          <a:p>
            <a:pPr eaLnBrk="1" hangingPunct="1"/>
            <a:endParaRPr lang="en-US" altLang="en-US" sz="800" baseline="0" dirty="0" smtClean="0">
              <a:ea typeface="ＭＳ Ｐゴシック" pitchFamily="34" charset="-128"/>
            </a:endParaRPr>
          </a:p>
          <a:p>
            <a:pPr eaLnBrk="1" hangingPunct="1"/>
            <a:r>
              <a:rPr lang="en-US" altLang="en-US" dirty="0" smtClean="0">
                <a:ea typeface="ＭＳ Ｐゴシック" pitchFamily="34" charset="-128"/>
              </a:rPr>
              <a:t>The main</a:t>
            </a:r>
            <a:r>
              <a:rPr lang="en-US" altLang="en-US" baseline="0" dirty="0" smtClean="0">
                <a:ea typeface="ＭＳ Ｐゴシック" pitchFamily="34" charset="-128"/>
              </a:rPr>
              <a:t> implication here is for evaluators to be aware of differences in how ASD manifests, to dig deeper in some cases, and perhaps to have a somewhat lowered threshold of concerns before proposing and evaluation.</a:t>
            </a:r>
            <a:endParaRPr lang="en-US" altLang="en-US" dirty="0" smtClean="0">
              <a:ea typeface="ＭＳ Ｐゴシック" pitchFamily="34" charset="-128"/>
            </a:endParaRPr>
          </a:p>
        </p:txBody>
      </p:sp>
    </p:spTree>
    <p:extLst>
      <p:ext uri="{BB962C8B-B14F-4D97-AF65-F5344CB8AC3E}">
        <p14:creationId xmlns:p14="http://schemas.microsoft.com/office/powerpoint/2010/main" val="209221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29</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smtClean="0">
              <a:ea typeface="ＭＳ Ｐゴシック" pitchFamily="34" charset="-128"/>
            </a:endParaRPr>
          </a:p>
          <a:p>
            <a:pPr defTabSz="931774">
              <a:defRPr/>
            </a:pPr>
            <a:r>
              <a:rPr lang="en-US" altLang="en-US" dirty="0" smtClean="0">
                <a:ea typeface="ＭＳ Ｐゴシック" pitchFamily="34" charset="-128"/>
              </a:rPr>
              <a:t>CDC: </a:t>
            </a:r>
            <a:r>
              <a:rPr lang="en-US" dirty="0">
                <a:latin typeface="Corbel" pitchFamily="34" charset="0"/>
                <a:ea typeface="ＭＳ Ｐゴシック" charset="0"/>
                <a:cs typeface="ＭＳ Ｐゴシック" charset="0"/>
              </a:rPr>
              <a:t>African American students are diagnosed much later than average</a:t>
            </a:r>
          </a:p>
          <a:p>
            <a:pPr defTabSz="931774">
              <a:defRPr/>
            </a:pPr>
            <a:endParaRPr lang="en-US" sz="800" dirty="0">
              <a:latin typeface="Corbel" pitchFamily="34" charset="0"/>
              <a:ea typeface="ＭＳ Ｐゴシック" charset="0"/>
              <a:cs typeface="ＭＳ Ｐゴシック" charset="0"/>
            </a:endParaRPr>
          </a:p>
          <a:p>
            <a:pPr defTabSz="931774">
              <a:defRPr/>
            </a:pPr>
            <a:r>
              <a:rPr lang="en-US" dirty="0">
                <a:latin typeface="Corbel" pitchFamily="34" charset="0"/>
                <a:ea typeface="ＭＳ Ｐゴシック" charset="0"/>
                <a:cs typeface="ＭＳ Ｐゴシック" charset="0"/>
              </a:rPr>
              <a:t>2013 journal Pediatrics study: Latino children are diagnosed less frequently and later</a:t>
            </a:r>
          </a:p>
          <a:p>
            <a:pPr defTabSz="931774">
              <a:defRPr/>
            </a:pPr>
            <a:r>
              <a:rPr lang="en-US" dirty="0">
                <a:latin typeface="Corbel" pitchFamily="34" charset="0"/>
                <a:ea typeface="ＭＳ Ｐゴシック" charset="0"/>
                <a:cs typeface="ＭＳ Ｐゴシック" charset="0"/>
              </a:rPr>
              <a:t>- Only 1/3 of pediatrician offered screenings in </a:t>
            </a:r>
            <a:r>
              <a:rPr lang="en-US" dirty="0" err="1">
                <a:latin typeface="Corbel" pitchFamily="34" charset="0"/>
                <a:ea typeface="ＭＳ Ｐゴシック" charset="0"/>
                <a:cs typeface="ＭＳ Ｐゴシック" charset="0"/>
              </a:rPr>
              <a:t>spanish</a:t>
            </a:r>
            <a:endParaRPr lang="en-US" dirty="0">
              <a:latin typeface="Corbel" pitchFamily="34" charset="0"/>
              <a:ea typeface="ＭＳ Ｐゴシック" charset="0"/>
              <a:cs typeface="ＭＳ Ｐゴシック" charset="0"/>
            </a:endParaRPr>
          </a:p>
          <a:p>
            <a:pPr defTabSz="931774">
              <a:defRPr/>
            </a:pPr>
            <a:endParaRPr lang="en-US" sz="800" dirty="0">
              <a:latin typeface="Corbel" pitchFamily="34" charset="0"/>
              <a:ea typeface="ＭＳ Ｐゴシック" charset="0"/>
              <a:cs typeface="ＭＳ Ｐゴシック" charset="0"/>
            </a:endParaRPr>
          </a:p>
          <a:p>
            <a:pPr defTabSz="931774">
              <a:defRPr/>
            </a:pPr>
            <a:r>
              <a:rPr lang="en-US" dirty="0">
                <a:latin typeface="Corbel" pitchFamily="34" charset="0"/>
                <a:ea typeface="ＭＳ Ｐゴシック" charset="0"/>
                <a:cs typeface="ＭＳ Ｐゴシック" charset="0"/>
              </a:rPr>
              <a:t>On average, minority children are diagnosed 2.5 years later than white children</a:t>
            </a:r>
          </a:p>
          <a:p>
            <a:pPr defTabSz="931774">
              <a:defRPr/>
            </a:pPr>
            <a:endParaRPr lang="en-US" sz="800" dirty="0">
              <a:latin typeface="Corbel" pitchFamily="34" charset="0"/>
              <a:ea typeface="ＭＳ Ｐゴシック" charset="0"/>
              <a:cs typeface="ＭＳ Ｐゴシック" charset="0"/>
            </a:endParaRPr>
          </a:p>
          <a:p>
            <a:pPr defTabSz="931774">
              <a:defRPr/>
            </a:pPr>
            <a:r>
              <a:rPr lang="en-US" dirty="0">
                <a:latin typeface="Corbel" pitchFamily="34" charset="0"/>
                <a:ea typeface="ＭＳ Ｐゴシック" charset="0"/>
                <a:cs typeface="ＭＳ Ｐゴシック" charset="0"/>
              </a:rPr>
              <a:t>Researchers are not sure why – could be diagnostic substitution, under-referral from parents or teachers</a:t>
            </a:r>
          </a:p>
          <a:p>
            <a:pPr defTabSz="931774">
              <a:defRPr/>
            </a:pPr>
            <a:endParaRPr lang="en-US" sz="800" dirty="0">
              <a:latin typeface="Corbel" pitchFamily="34" charset="0"/>
              <a:ea typeface="ＭＳ Ｐゴシック" charset="0"/>
              <a:cs typeface="ＭＳ Ｐゴシック" charset="0"/>
            </a:endParaRPr>
          </a:p>
          <a:p>
            <a:pPr defTabSz="931774">
              <a:defRPr/>
            </a:pPr>
            <a:r>
              <a:rPr lang="en-US" dirty="0">
                <a:latin typeface="Corbel" pitchFamily="34" charset="0"/>
                <a:ea typeface="ＭＳ Ｐゴシック" charset="0"/>
                <a:cs typeface="ＭＳ Ｐゴシック" charset="0"/>
              </a:rPr>
              <a:t>However, it is a major problem because of what we know about early detection, access to treatment, and prognosis.</a:t>
            </a:r>
          </a:p>
          <a:p>
            <a:pPr defTabSz="931774">
              <a:defRPr/>
            </a:pPr>
            <a:endParaRPr lang="en-US" sz="800" dirty="0">
              <a:latin typeface="Corbel" pitchFamily="34" charset="0"/>
              <a:ea typeface="ＭＳ Ｐゴシック" charset="0"/>
              <a:cs typeface="ＭＳ Ｐゴシック" charset="0"/>
            </a:endParaRPr>
          </a:p>
          <a:p>
            <a:pPr defTabSz="931774">
              <a:defRPr/>
            </a:pPr>
            <a:r>
              <a:rPr lang="en-US" dirty="0">
                <a:latin typeface="Corbel" pitchFamily="34" charset="0"/>
                <a:ea typeface="ＭＳ Ｐゴシック" charset="0"/>
                <a:cs typeface="ＭＳ Ｐゴシック" charset="0"/>
              </a:rPr>
              <a:t>As part of your cultural competence as educators, you need to be at least aware of the epidemiological data. Be attentive when evaluating AA and Latino children; be careful that there is not a bias toward ED, or ID instead of ASD (of course, it may be the other way around), but we should at least be on the lookout.</a:t>
            </a:r>
          </a:p>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181462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30</a:t>
            </a:fld>
            <a:endParaRPr lang="en-US" altLang="en-US" sz="120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66217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solidFill>
                <a:srgbClr val="FF0000"/>
              </a:solidFill>
            </a:endParaRPr>
          </a:p>
          <a:p>
            <a:r>
              <a:rPr lang="en-US" b="1" baseline="0" dirty="0" smtClean="0">
                <a:solidFill>
                  <a:srgbClr val="000000"/>
                </a:solidFill>
              </a:rPr>
              <a:t>key differences </a:t>
            </a:r>
            <a:r>
              <a:rPr lang="en-US" baseline="0" dirty="0" smtClean="0">
                <a:solidFill>
                  <a:srgbClr val="000000"/>
                </a:solidFill>
              </a:rPr>
              <a:t>between the Oregon ed. Eligibility and medical diag. criteria.</a:t>
            </a:r>
          </a:p>
          <a:p>
            <a:r>
              <a:rPr lang="en-US" baseline="0" dirty="0" smtClean="0">
                <a:solidFill>
                  <a:srgbClr val="000000"/>
                </a:solidFill>
              </a:rPr>
              <a:t>OAR’s: just the four area, no guidance on core features and in what combination beyond the four big areas</a:t>
            </a:r>
          </a:p>
          <a:p>
            <a:r>
              <a:rPr lang="en-US" baseline="0" dirty="0" smtClean="0">
                <a:solidFill>
                  <a:srgbClr val="000000"/>
                </a:solidFill>
              </a:rPr>
              <a:t>DSM: provides an algorithm: must have all three in the social </a:t>
            </a:r>
            <a:r>
              <a:rPr lang="en-US" baseline="0" dirty="0" err="1" smtClean="0">
                <a:solidFill>
                  <a:srgbClr val="000000"/>
                </a:solidFill>
              </a:rPr>
              <a:t>comm</a:t>
            </a:r>
            <a:r>
              <a:rPr lang="en-US" baseline="0" dirty="0" smtClean="0">
                <a:solidFill>
                  <a:srgbClr val="000000"/>
                </a:solidFill>
              </a:rPr>
              <a:t> domain, and 2 of the 4 in the patterns of </a:t>
            </a:r>
            <a:r>
              <a:rPr lang="en-US" baseline="0" dirty="0" err="1" smtClean="0">
                <a:solidFill>
                  <a:srgbClr val="000000"/>
                </a:solidFill>
              </a:rPr>
              <a:t>beh</a:t>
            </a:r>
            <a:r>
              <a:rPr lang="en-US" baseline="0" dirty="0" smtClean="0">
                <a:solidFill>
                  <a:srgbClr val="000000"/>
                </a:solidFill>
              </a:rPr>
              <a:t>. domain.</a:t>
            </a:r>
          </a:p>
          <a:p>
            <a:r>
              <a:rPr lang="en-US" baseline="0" dirty="0" smtClean="0">
                <a:solidFill>
                  <a:srgbClr val="000000"/>
                </a:solidFill>
              </a:rPr>
              <a:t>The DSM also helps us understand the latest science on the core features, how they manifest across the spectrum, and in what combinations they can occur to indicate ASD.</a:t>
            </a:r>
          </a:p>
          <a:p>
            <a:endParaRPr lang="en-US" sz="800" baseline="0" dirty="0" smtClean="0">
              <a:solidFill>
                <a:srgbClr val="000000"/>
              </a:solidFill>
            </a:endParaRPr>
          </a:p>
          <a:p>
            <a:r>
              <a:rPr lang="en-US" baseline="0" dirty="0" smtClean="0">
                <a:solidFill>
                  <a:srgbClr val="000000"/>
                </a:solidFill>
              </a:rPr>
              <a:t>The OAR’s criteria are more over lapping, and have some premises not present in DSM V such as: sensory, but not all with ASD have sensory. It splits social and communication.</a:t>
            </a:r>
          </a:p>
          <a:p>
            <a:endParaRPr lang="en-US" sz="800" baseline="0" dirty="0" smtClean="0">
              <a:solidFill>
                <a:srgbClr val="000000"/>
              </a:solidFill>
            </a:endParaRPr>
          </a:p>
          <a:p>
            <a:r>
              <a:rPr lang="en-US" baseline="0" dirty="0" smtClean="0">
                <a:solidFill>
                  <a:srgbClr val="000000"/>
                </a:solidFill>
              </a:rPr>
              <a:t>However, the OAR Procedures are, I believe, excellent and consistent with a lot of best practices recommended in the med. literature. </a:t>
            </a:r>
          </a:p>
          <a:p>
            <a:endParaRPr lang="en-US" sz="800" baseline="0" dirty="0" smtClean="0">
              <a:solidFill>
                <a:srgbClr val="000000"/>
              </a:solidFill>
            </a:endParaRPr>
          </a:p>
          <a:p>
            <a:r>
              <a:rPr lang="en-US" baseline="0" dirty="0" smtClean="0">
                <a:solidFill>
                  <a:srgbClr val="000000"/>
                </a:solidFill>
              </a:rPr>
              <a:t>The OAR criteria is likely to be updated to align with the DSM V</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198CEE30-35BC-4C32-BDE0-214E0B566734}" type="slidenum">
              <a:rPr lang="en-US" smtClean="0"/>
              <a:t>2</a:t>
            </a:fld>
            <a:endParaRPr lang="en-US"/>
          </a:p>
        </p:txBody>
      </p:sp>
    </p:spTree>
    <p:extLst>
      <p:ext uri="{BB962C8B-B14F-4D97-AF65-F5344CB8AC3E}">
        <p14:creationId xmlns:p14="http://schemas.microsoft.com/office/powerpoint/2010/main" val="102057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 added green</a:t>
            </a:r>
            <a:r>
              <a:rPr lang="en-US" baseline="0" dirty="0" smtClean="0"/>
              <a:t> item! </a:t>
            </a:r>
            <a:r>
              <a:rPr lang="en-US" baseline="0" smtClean="0"/>
              <a:t>I’ll speak to it.</a:t>
            </a:r>
            <a:endParaRPr lang="en-US"/>
          </a:p>
        </p:txBody>
      </p:sp>
      <p:sp>
        <p:nvSpPr>
          <p:cNvPr id="4" name="Slide Number Placeholder 3"/>
          <p:cNvSpPr>
            <a:spLocks noGrp="1"/>
          </p:cNvSpPr>
          <p:nvPr>
            <p:ph type="sldNum" sz="quarter" idx="10"/>
          </p:nvPr>
        </p:nvSpPr>
        <p:spPr/>
        <p:txBody>
          <a:bodyPr/>
          <a:lstStyle/>
          <a:p>
            <a:fld id="{198CEE30-35BC-4C32-BDE0-214E0B566734}" type="slidenum">
              <a:rPr lang="en-US" smtClean="0"/>
              <a:t>13</a:t>
            </a:fld>
            <a:endParaRPr lang="en-US"/>
          </a:p>
        </p:txBody>
      </p:sp>
    </p:spTree>
    <p:extLst>
      <p:ext uri="{BB962C8B-B14F-4D97-AF65-F5344CB8AC3E}">
        <p14:creationId xmlns:p14="http://schemas.microsoft.com/office/powerpoint/2010/main" val="260946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 Asperger b/c little difference from autism (no clinical research evidence for separation of </a:t>
            </a:r>
            <a:r>
              <a:rPr lang="en-US" dirty="0" err="1" smtClean="0"/>
              <a:t>hf</a:t>
            </a:r>
            <a:r>
              <a:rPr lang="en-US" dirty="0" smtClean="0"/>
              <a:t> autism and Asperger’s</a:t>
            </a:r>
          </a:p>
          <a:p>
            <a:pPr marL="228600" indent="-228600">
              <a:buAutoNum type="arabicPeriod"/>
            </a:pPr>
            <a:r>
              <a:rPr lang="en-US" dirty="0" smtClean="0"/>
              <a:t>Ranging from abnormal social approach</a:t>
            </a:r>
            <a:r>
              <a:rPr lang="en-US" baseline="0" dirty="0" smtClean="0"/>
              <a:t> and failure of normal back and forth conversations to reduced sharing of interests, emotions, or affect; failure to initiate or respond to social interactions</a:t>
            </a:r>
          </a:p>
          <a:p>
            <a:pPr marL="228600" indent="-228600">
              <a:buAutoNum type="arabicPeriod"/>
            </a:pPr>
            <a:r>
              <a:rPr lang="en-US" baseline="0" dirty="0" smtClean="0"/>
              <a:t>Range from poorly integrated verbal/nonverbal, abnormal eye contact and body language; deficits in understanding/use of gesture to total lack of facial expression and nonverbal communication</a:t>
            </a:r>
          </a:p>
          <a:p>
            <a:pPr marL="228600" indent="-228600">
              <a:buAutoNum type="arabicPeriod"/>
            </a:pPr>
            <a:r>
              <a:rPr lang="en-US" baseline="0" dirty="0" smtClean="0"/>
              <a:t>Ranging from difficulties adjusting behavior to various social contexts; to difficulties in sharing, imaginative play or making friends to absence of interest in peers.</a:t>
            </a:r>
            <a:endParaRPr lang="en-US" dirty="0"/>
          </a:p>
        </p:txBody>
      </p:sp>
      <p:sp>
        <p:nvSpPr>
          <p:cNvPr id="4" name="Slide Number Placeholder 3"/>
          <p:cNvSpPr>
            <a:spLocks noGrp="1"/>
          </p:cNvSpPr>
          <p:nvPr>
            <p:ph type="sldNum" sz="quarter" idx="10"/>
          </p:nvPr>
        </p:nvSpPr>
        <p:spPr/>
        <p:txBody>
          <a:bodyPr/>
          <a:lstStyle/>
          <a:p>
            <a:fld id="{198CEE30-35BC-4C32-BDE0-214E0B566734}" type="slidenum">
              <a:rPr lang="en-US" smtClean="0"/>
              <a:t>16</a:t>
            </a:fld>
            <a:endParaRPr lang="en-US"/>
          </a:p>
        </p:txBody>
      </p:sp>
    </p:spTree>
    <p:extLst>
      <p:ext uri="{BB962C8B-B14F-4D97-AF65-F5344CB8AC3E}">
        <p14:creationId xmlns:p14="http://schemas.microsoft.com/office/powerpoint/2010/main" val="396104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solidFill>
                  <a:srgbClr val="FF0000"/>
                </a:solidFill>
              </a:rPr>
              <a:t>Simple motor stereotypies, lining up toys, flipping objects, echolalia, idiosyncratic phrases</a:t>
            </a:r>
          </a:p>
          <a:p>
            <a:pPr marL="228600" indent="-228600">
              <a:buAutoNum type="arabicPeriod"/>
            </a:pPr>
            <a:r>
              <a:rPr lang="en-US" baseline="0" dirty="0" smtClean="0">
                <a:solidFill>
                  <a:srgbClr val="FF0000"/>
                </a:solidFill>
              </a:rPr>
              <a:t>Extreme distress at small changes, difficulties with transitions, rigid thinking patterns, greeting rituals, need to eat same food/take same route each day</a:t>
            </a:r>
          </a:p>
          <a:p>
            <a:pPr marL="228600" indent="-228600">
              <a:buAutoNum type="arabicPeriod"/>
            </a:pPr>
            <a:r>
              <a:rPr lang="en-US" baseline="0" dirty="0" smtClean="0">
                <a:solidFill>
                  <a:srgbClr val="FF0000"/>
                </a:solidFill>
              </a:rPr>
              <a:t>Strong attachment or preoccupation with unusual objects, excessively circumscribed or perseverative interests</a:t>
            </a:r>
          </a:p>
          <a:p>
            <a:pPr marL="228600" indent="-228600">
              <a:buAutoNum type="arabicPeriod"/>
            </a:pPr>
            <a:r>
              <a:rPr lang="en-US" baseline="0" dirty="0" smtClean="0">
                <a:solidFill>
                  <a:srgbClr val="FF0000"/>
                </a:solidFill>
              </a:rPr>
              <a:t>Apparent indifference to pain/temp, adverse response to specific sounds/textures, excessive smelling or touching objects, fascination with lights or spinning objects</a:t>
            </a:r>
          </a:p>
        </p:txBody>
      </p:sp>
      <p:sp>
        <p:nvSpPr>
          <p:cNvPr id="4" name="Slide Number Placeholder 3"/>
          <p:cNvSpPr>
            <a:spLocks noGrp="1"/>
          </p:cNvSpPr>
          <p:nvPr>
            <p:ph type="sldNum" sz="quarter" idx="10"/>
          </p:nvPr>
        </p:nvSpPr>
        <p:spPr/>
        <p:txBody>
          <a:bodyPr/>
          <a:lstStyle/>
          <a:p>
            <a:fld id="{198CEE30-35BC-4C32-BDE0-214E0B566734}" type="slidenum">
              <a:rPr lang="en-US" smtClean="0"/>
              <a:t>17</a:t>
            </a:fld>
            <a:endParaRPr lang="en-US"/>
          </a:p>
        </p:txBody>
      </p:sp>
    </p:spTree>
    <p:extLst>
      <p:ext uri="{BB962C8B-B14F-4D97-AF65-F5344CB8AC3E}">
        <p14:creationId xmlns:p14="http://schemas.microsoft.com/office/powerpoint/2010/main" val="76532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To make comorbid diagnosis of ASD and ID the social communication should be below that expected for the general developmental level.</a:t>
            </a: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198CEE30-35BC-4C32-BDE0-214E0B566734}" type="slidenum">
              <a:rPr lang="en-US" smtClean="0"/>
              <a:t>19</a:t>
            </a:fld>
            <a:endParaRPr lang="en-US"/>
          </a:p>
        </p:txBody>
      </p:sp>
    </p:spTree>
    <p:extLst>
      <p:ext uri="{BB962C8B-B14F-4D97-AF65-F5344CB8AC3E}">
        <p14:creationId xmlns:p14="http://schemas.microsoft.com/office/powerpoint/2010/main" val="76532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21</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168805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57066" indent="-291179" eaLnBrk="0" hangingPunct="0">
              <a:defRPr sz="2000">
                <a:solidFill>
                  <a:schemeClr val="tx1"/>
                </a:solidFill>
                <a:latin typeface="Arial" pitchFamily="34" charset="0"/>
                <a:ea typeface="ＭＳ Ｐゴシック" pitchFamily="34" charset="-128"/>
              </a:defRPr>
            </a:lvl2pPr>
            <a:lvl3pPr marL="1164717" indent="-232943" eaLnBrk="0" hangingPunct="0">
              <a:defRPr sz="2000">
                <a:solidFill>
                  <a:schemeClr val="tx1"/>
                </a:solidFill>
                <a:latin typeface="Arial" pitchFamily="34" charset="0"/>
                <a:ea typeface="ＭＳ Ｐゴシック" pitchFamily="34" charset="-128"/>
              </a:defRPr>
            </a:lvl3pPr>
            <a:lvl4pPr marL="1630604" indent="-232943" eaLnBrk="0" hangingPunct="0">
              <a:defRPr sz="2000">
                <a:solidFill>
                  <a:schemeClr val="tx1"/>
                </a:solidFill>
                <a:latin typeface="Arial" pitchFamily="34" charset="0"/>
                <a:ea typeface="ＭＳ Ｐゴシック" pitchFamily="34" charset="-128"/>
              </a:defRPr>
            </a:lvl4pPr>
            <a:lvl5pPr marL="2096491" indent="-232943" eaLnBrk="0" hangingPunct="0">
              <a:defRPr sz="2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26F9B258-7E1D-433A-A3F3-FA825ECC5099}" type="slidenum">
              <a:rPr lang="en-US" altLang="en-US" sz="1200">
                <a:latin typeface="MS Mincho" pitchFamily="49" charset="-128"/>
              </a:rPr>
              <a:pPr eaLnBrk="1" hangingPunct="1"/>
              <a:t>22</a:t>
            </a:fld>
            <a:endParaRPr lang="en-US" altLang="en-US" sz="1200" dirty="0">
              <a:latin typeface="MS Mincho" pitchFamily="49"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100327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 Asperger b/c little difference from autism (no clinical research evidence for separation of </a:t>
            </a:r>
            <a:r>
              <a:rPr lang="en-US" dirty="0" err="1" smtClean="0"/>
              <a:t>hf</a:t>
            </a:r>
            <a:r>
              <a:rPr lang="en-US" dirty="0" smtClean="0"/>
              <a:t> autism and Asperger’s</a:t>
            </a:r>
          </a:p>
          <a:p>
            <a:pPr marL="228600" indent="-228600">
              <a:buAutoNum type="arabicPeriod"/>
            </a:pPr>
            <a:r>
              <a:rPr lang="en-US" dirty="0" smtClean="0"/>
              <a:t>Ranging from abnormal social approach</a:t>
            </a:r>
            <a:r>
              <a:rPr lang="en-US" baseline="0" dirty="0" smtClean="0"/>
              <a:t> and failure of normal back and forth conversations to reduced sharing of interests, emotions, or affect; failure to initiate or respond to social interactions</a:t>
            </a:r>
          </a:p>
          <a:p>
            <a:pPr marL="228600" indent="-228600">
              <a:buAutoNum type="arabicPeriod"/>
            </a:pPr>
            <a:r>
              <a:rPr lang="en-US" baseline="0" dirty="0" smtClean="0"/>
              <a:t>Range from poorly integrated verbal/nonverbal, abnormal eye contact and body language; deficits in understanding/use of gesture to total lack of facial expression and nonverbal communication</a:t>
            </a:r>
          </a:p>
          <a:p>
            <a:pPr marL="228600" indent="-228600">
              <a:buAutoNum type="arabicPeriod"/>
            </a:pPr>
            <a:r>
              <a:rPr lang="en-US" baseline="0" dirty="0" smtClean="0"/>
              <a:t>Ranging from difficulties adjusting behavior to various social contexts; to difficulties in sharing, imaginative play or making friends to absence of interest in peers.</a:t>
            </a:r>
            <a:endParaRPr lang="en-US" dirty="0"/>
          </a:p>
        </p:txBody>
      </p:sp>
      <p:sp>
        <p:nvSpPr>
          <p:cNvPr id="4" name="Slide Number Placeholder 3"/>
          <p:cNvSpPr>
            <a:spLocks noGrp="1"/>
          </p:cNvSpPr>
          <p:nvPr>
            <p:ph type="sldNum" sz="quarter" idx="10"/>
          </p:nvPr>
        </p:nvSpPr>
        <p:spPr/>
        <p:txBody>
          <a:bodyPr/>
          <a:lstStyle/>
          <a:p>
            <a:fld id="{198CEE30-35BC-4C32-BDE0-214E0B566734}" type="slidenum">
              <a:rPr lang="en-US" smtClean="0"/>
              <a:t>23</a:t>
            </a:fld>
            <a:endParaRPr lang="en-US"/>
          </a:p>
        </p:txBody>
      </p:sp>
    </p:spTree>
    <p:extLst>
      <p:ext uri="{BB962C8B-B14F-4D97-AF65-F5344CB8AC3E}">
        <p14:creationId xmlns:p14="http://schemas.microsoft.com/office/powerpoint/2010/main" val="396104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162021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47828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163901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83250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96686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403297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416177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5000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417602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79383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A6AFC4-CD12-40B5-8A1E-273D9FD23C21}" type="slidenum">
              <a:rPr lang="en-US" smtClean="0"/>
              <a:t>‹#›</a:t>
            </a:fld>
            <a:endParaRPr lang="en-US"/>
          </a:p>
        </p:txBody>
      </p:sp>
    </p:spTree>
    <p:extLst>
      <p:ext uri="{BB962C8B-B14F-4D97-AF65-F5344CB8AC3E}">
        <p14:creationId xmlns:p14="http://schemas.microsoft.com/office/powerpoint/2010/main" val="4076357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lumMod val="65000"/>
                <a:lumOff val="35000"/>
              </a:srgbClr>
            </a:gs>
            <a:gs pos="39999">
              <a:srgbClr val="85C2FF">
                <a:lumMod val="61000"/>
                <a:lumOff val="39000"/>
              </a:srgbClr>
            </a:gs>
            <a:gs pos="70000">
              <a:srgbClr val="C4D6EB">
                <a:lumMod val="26000"/>
                <a:lumOff val="74000"/>
              </a:srgb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6AFC4-CD12-40B5-8A1E-273D9FD23C21}" type="slidenum">
              <a:rPr lang="en-US" smtClean="0"/>
              <a:t>‹#›</a:t>
            </a:fld>
            <a:endParaRPr lang="en-US"/>
          </a:p>
        </p:txBody>
      </p:sp>
    </p:spTree>
    <p:extLst>
      <p:ext uri="{BB962C8B-B14F-4D97-AF65-F5344CB8AC3E}">
        <p14:creationId xmlns:p14="http://schemas.microsoft.com/office/powerpoint/2010/main" val="291426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hyperlink" Target="mailto:greened@pps.net" TargetMode="External"/><Relationship Id="rId6" Type="http://schemas.openxmlformats.org/officeDocument/2006/relationships/hyperlink" Target="mailto:bhender1@pps.net" TargetMode="External"/><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docs.google.com/forms/d/1eQqmwohH5DwhaRRRqqpVd-6X8-z0AiKh3ZzEa4j93Oc/viewfor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92" name="Picture 444" descr="https://www.autismspeaks.org/sites/default/files/docs/lining_up_toys_c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5744"/>
            <a:ext cx="2362199" cy="1803862"/>
          </a:xfrm>
          <a:prstGeom prst="rect">
            <a:avLst/>
          </a:prstGeom>
          <a:noFill/>
          <a:extLst>
            <a:ext uri="{909E8E84-426E-40dd-AFC4-6F175D3DCCD1}">
              <a14:hiddenFill xmlns:a14="http://schemas.microsoft.com/office/drawing/2010/main">
                <a:solidFill>
                  <a:srgbClr val="FFFFFF"/>
                </a:solidFill>
              </a14:hiddenFill>
            </a:ext>
          </a:extLst>
        </p:spPr>
      </p:pic>
      <p:pic>
        <p:nvPicPr>
          <p:cNvPr id="2494" name="Picture 446" descr="http://www.davisenterprise.com/files/2011/08/Ozonoff1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1472"/>
            <a:ext cx="2362199" cy="1601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228600"/>
            <a:ext cx="6553200" cy="3323987"/>
          </a:xfrm>
          <a:prstGeom prst="rect">
            <a:avLst/>
          </a:prstGeom>
          <a:noFill/>
          <a:ln>
            <a:noFill/>
          </a:ln>
          <a:effectLst>
            <a:glow rad="114300">
              <a:schemeClr val="bg1"/>
            </a:glow>
          </a:effectLst>
        </p:spPr>
        <p:txBody>
          <a:bodyPr wrap="square" rtlCol="0">
            <a:spAutoFit/>
          </a:bodyPr>
          <a:lstStyle/>
          <a:p>
            <a:r>
              <a:rPr lang="en-US" sz="5400" b="1" dirty="0" smtClean="0">
                <a:solidFill>
                  <a:srgbClr val="C00000"/>
                </a:solidFill>
                <a:effectLst>
                  <a:outerShdw blurRad="50800" dist="38100" dir="2700000" algn="tl" rotWithShape="0">
                    <a:prstClr val="black">
                      <a:alpha val="40000"/>
                    </a:prstClr>
                  </a:outerShdw>
                </a:effectLst>
                <a:latin typeface="Corbel" pitchFamily="34" charset="0"/>
              </a:rPr>
              <a:t>ASD and the DSM-V </a:t>
            </a:r>
          </a:p>
          <a:p>
            <a:r>
              <a:rPr lang="en-US" sz="3700" b="1" dirty="0" smtClean="0">
                <a:latin typeface="Corbel" pitchFamily="34" charset="0"/>
              </a:rPr>
              <a:t>Information for School-Based Professionals</a:t>
            </a:r>
          </a:p>
          <a:p>
            <a:endParaRPr lang="en-US" sz="2800" dirty="0" smtClean="0">
              <a:latin typeface="Corbel" pitchFamily="34" charset="0"/>
            </a:endParaRPr>
          </a:p>
          <a:p>
            <a:r>
              <a:rPr lang="en-US" sz="2800" dirty="0" smtClean="0">
                <a:latin typeface="Corbel" pitchFamily="34" charset="0"/>
              </a:rPr>
              <a:t>March 2, 2016</a:t>
            </a:r>
            <a:endParaRPr lang="en-US" sz="2800" dirty="0">
              <a:latin typeface="Corbel" pitchFamily="34" charset="0"/>
            </a:endParaRPr>
          </a:p>
          <a:p>
            <a:pPr algn="r"/>
            <a:endParaRPr lang="en-US" sz="2800" b="1" dirty="0">
              <a:latin typeface="Corbel" pitchFamily="34" charset="0"/>
            </a:endParaRPr>
          </a:p>
        </p:txBody>
      </p:sp>
      <p:sp>
        <p:nvSpPr>
          <p:cNvPr id="7" name="TextBox 6"/>
          <p:cNvSpPr txBox="1"/>
          <p:nvPr/>
        </p:nvSpPr>
        <p:spPr>
          <a:xfrm>
            <a:off x="2502876" y="3581400"/>
            <a:ext cx="4964724" cy="2103140"/>
          </a:xfrm>
          <a:prstGeom prst="rect">
            <a:avLst/>
          </a:prstGeom>
          <a:noFill/>
          <a:ln>
            <a:noFill/>
          </a:ln>
          <a:effectLst/>
        </p:spPr>
        <p:txBody>
          <a:bodyPr wrap="square" rtlCol="0">
            <a:spAutoFit/>
          </a:bodyPr>
          <a:lstStyle/>
          <a:p>
            <a:r>
              <a:rPr lang="en-US" sz="2000" dirty="0" smtClean="0">
                <a:latin typeface="Corbel" pitchFamily="34" charset="0"/>
              </a:rPr>
              <a:t>Presenters</a:t>
            </a:r>
          </a:p>
          <a:p>
            <a:endParaRPr lang="en-US" sz="2000" dirty="0" smtClean="0">
              <a:latin typeface="Corbel" pitchFamily="34" charset="0"/>
            </a:endParaRPr>
          </a:p>
          <a:p>
            <a:pPr>
              <a:lnSpc>
                <a:spcPts val="2000"/>
              </a:lnSpc>
            </a:pPr>
            <a:r>
              <a:rPr lang="en-US" sz="2400" b="1" dirty="0" smtClean="0">
                <a:latin typeface="Corbel" pitchFamily="34" charset="0"/>
              </a:rPr>
              <a:t>Debby Greene</a:t>
            </a:r>
          </a:p>
          <a:p>
            <a:pPr>
              <a:lnSpc>
                <a:spcPts val="2000"/>
              </a:lnSpc>
            </a:pPr>
            <a:r>
              <a:rPr lang="en-US" sz="1600" dirty="0" smtClean="0">
                <a:latin typeface="Corbel" pitchFamily="34" charset="0"/>
                <a:hlinkClick r:id="rId5"/>
              </a:rPr>
              <a:t>greened@pps.net</a:t>
            </a:r>
            <a:r>
              <a:rPr lang="en-US" sz="2400" b="1" dirty="0" smtClean="0">
                <a:latin typeface="Corbel" pitchFamily="34" charset="0"/>
              </a:rPr>
              <a:t> </a:t>
            </a:r>
          </a:p>
          <a:p>
            <a:endParaRPr lang="en-US" sz="2400" b="1" dirty="0" smtClean="0">
              <a:latin typeface="Corbel" pitchFamily="34" charset="0"/>
            </a:endParaRPr>
          </a:p>
          <a:p>
            <a:pPr>
              <a:lnSpc>
                <a:spcPts val="2000"/>
              </a:lnSpc>
            </a:pPr>
            <a:r>
              <a:rPr lang="en-US" sz="2400" b="1" dirty="0" smtClean="0">
                <a:latin typeface="Corbel" pitchFamily="34" charset="0"/>
              </a:rPr>
              <a:t>Brad Hendershott    </a:t>
            </a:r>
          </a:p>
          <a:p>
            <a:pPr>
              <a:lnSpc>
                <a:spcPts val="2000"/>
              </a:lnSpc>
            </a:pPr>
            <a:r>
              <a:rPr lang="en-US" sz="1600" dirty="0" smtClean="0">
                <a:latin typeface="Corbel" pitchFamily="34" charset="0"/>
                <a:hlinkClick r:id="rId6"/>
              </a:rPr>
              <a:t>bhender1@pps.net</a:t>
            </a:r>
            <a:r>
              <a:rPr lang="en-US" sz="1600" dirty="0" smtClean="0">
                <a:latin typeface="Corbel" pitchFamily="34" charset="0"/>
              </a:rPr>
              <a:t> </a:t>
            </a:r>
          </a:p>
        </p:txBody>
      </p:sp>
      <p:sp>
        <p:nvSpPr>
          <p:cNvPr id="2" name="Slide Number Placeholder 1"/>
          <p:cNvSpPr>
            <a:spLocks noGrp="1"/>
          </p:cNvSpPr>
          <p:nvPr>
            <p:ph type="sldNum" sz="quarter" idx="12"/>
          </p:nvPr>
        </p:nvSpPr>
        <p:spPr/>
        <p:txBody>
          <a:bodyPr/>
          <a:lstStyle/>
          <a:p>
            <a:fld id="{86A6AFC4-CD12-40B5-8A1E-273D9FD23C21}" type="slidenum">
              <a:rPr lang="en-US" smtClean="0"/>
              <a:t>1</a:t>
            </a:fld>
            <a:endParaRPr lang="en-US" dirty="0"/>
          </a:p>
        </p:txBody>
      </p:sp>
      <p:pic>
        <p:nvPicPr>
          <p:cNvPr id="2486" name="Picture 438" descr="http://neuropsych4kids.com/wp-content/uploads/2013/12/Autism-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10591"/>
            <a:ext cx="2362199"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488" name="Picture 440" descr="http://images.medicaldaily.com/sites/medicaldaily.com/files/styles/full_breakpoints_theme_medicaldaily_desktop_1x/public/2015/04/10/autism-saliv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362200" cy="161059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00" y="6291976"/>
            <a:ext cx="9220200" cy="566025"/>
            <a:chOff x="-76200" y="6291976"/>
            <a:chExt cx="9220200" cy="566025"/>
          </a:xfrm>
        </p:grpSpPr>
        <p:pic>
          <p:nvPicPr>
            <p:cNvPr id="3" name="Picture 2"/>
            <p:cNvPicPr>
              <a:picLocks noChangeAspect="1"/>
            </p:cNvPicPr>
            <p:nvPr/>
          </p:nvPicPr>
          <p:blipFill rotWithShape="1">
            <a:blip r:embed="rId9"/>
            <a:srcRect l="33319"/>
            <a:stretch/>
          </p:blipFill>
          <p:spPr>
            <a:xfrm>
              <a:off x="762000" y="6291977"/>
              <a:ext cx="5105400" cy="566023"/>
            </a:xfrm>
            <a:prstGeom prst="rect">
              <a:avLst/>
            </a:prstGeom>
          </p:spPr>
        </p:pic>
        <p:pic>
          <p:nvPicPr>
            <p:cNvPr id="6" name="Picture 5"/>
            <p:cNvPicPr>
              <a:picLocks noChangeAspect="1"/>
            </p:cNvPicPr>
            <p:nvPr/>
          </p:nvPicPr>
          <p:blipFill rotWithShape="1">
            <a:blip r:embed="rId9"/>
            <a:srcRect l="-2112" r="59340"/>
            <a:stretch/>
          </p:blipFill>
          <p:spPr>
            <a:xfrm>
              <a:off x="5638800" y="6291977"/>
              <a:ext cx="3505200" cy="566024"/>
            </a:xfrm>
            <a:prstGeom prst="rect">
              <a:avLst/>
            </a:prstGeom>
          </p:spPr>
        </p:pic>
        <p:pic>
          <p:nvPicPr>
            <p:cNvPr id="14" name="Picture 13"/>
            <p:cNvPicPr>
              <a:picLocks noChangeAspect="1"/>
            </p:cNvPicPr>
            <p:nvPr/>
          </p:nvPicPr>
          <p:blipFill rotWithShape="1">
            <a:blip r:embed="rId9"/>
            <a:srcRect l="-2112" r="59340"/>
            <a:stretch/>
          </p:blipFill>
          <p:spPr>
            <a:xfrm>
              <a:off x="-76200" y="6291976"/>
              <a:ext cx="914400" cy="566024"/>
            </a:xfrm>
            <a:prstGeom prst="rect">
              <a:avLst/>
            </a:prstGeom>
          </p:spPr>
        </p:pic>
      </p:grpSp>
    </p:spTree>
    <p:extLst>
      <p:ext uri="{BB962C8B-B14F-4D97-AF65-F5344CB8AC3E}">
        <p14:creationId xmlns:p14="http://schemas.microsoft.com/office/powerpoint/2010/main" val="263669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Screen Shot 2016-02-03 at 10.54.0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 r="-268"/>
          <a:stretch/>
        </p:blipFill>
        <p:spPr>
          <a:xfrm>
            <a:off x="780677" y="358745"/>
            <a:ext cx="7753723" cy="604205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6A6AFC4-CD12-40B5-8A1E-273D9FD23C21}" type="slidenum">
              <a:rPr lang="en-US" smtClean="0"/>
              <a:t>10</a:t>
            </a:fld>
            <a:endParaRPr lang="en-US"/>
          </a:p>
        </p:txBody>
      </p:sp>
    </p:spTree>
    <p:extLst>
      <p:ext uri="{BB962C8B-B14F-4D97-AF65-F5344CB8AC3E}">
        <p14:creationId xmlns:p14="http://schemas.microsoft.com/office/powerpoint/2010/main" val="224770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6-02-03 at 10.46.1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53" r="-24"/>
          <a:stretch/>
        </p:blipFill>
        <p:spPr>
          <a:xfrm>
            <a:off x="-204740" y="0"/>
            <a:ext cx="9501140" cy="6906295"/>
          </a:xfrm>
        </p:spPr>
      </p:pic>
      <p:sp>
        <p:nvSpPr>
          <p:cNvPr id="4" name="Slide Number Placeholder 3"/>
          <p:cNvSpPr>
            <a:spLocks noGrp="1"/>
          </p:cNvSpPr>
          <p:nvPr>
            <p:ph type="sldNum" sz="quarter" idx="12"/>
          </p:nvPr>
        </p:nvSpPr>
        <p:spPr/>
        <p:txBody>
          <a:bodyPr/>
          <a:lstStyle/>
          <a:p>
            <a:fld id="{86A6AFC4-CD12-40B5-8A1E-273D9FD23C21}" type="slidenum">
              <a:rPr lang="en-US" smtClean="0"/>
              <a:t>11</a:t>
            </a:fld>
            <a:endParaRPr lang="en-US"/>
          </a:p>
        </p:txBody>
      </p:sp>
    </p:spTree>
    <p:extLst>
      <p:ext uri="{BB962C8B-B14F-4D97-AF65-F5344CB8AC3E}">
        <p14:creationId xmlns:p14="http://schemas.microsoft.com/office/powerpoint/2010/main" val="11228616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p:cNvSpPr/>
          <p:nvPr/>
        </p:nvSpPr>
        <p:spPr>
          <a:xfrm>
            <a:off x="3810000" y="0"/>
            <a:ext cx="533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5181600" y="1905000"/>
            <a:ext cx="3581400" cy="1143000"/>
          </a:xfrm>
          <a:prstGeom prst="roundRect">
            <a:avLst/>
          </a:prstGeom>
          <a:solidFill>
            <a:srgbClr val="0CB47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6A6AFC4-CD12-40B5-8A1E-273D9FD23C21}" type="slidenum">
              <a:rPr lang="en-US" smtClean="0"/>
              <a:t>12</a:t>
            </a:fld>
            <a:endParaRPr lang="en-US"/>
          </a:p>
        </p:txBody>
      </p:sp>
      <p:pic>
        <p:nvPicPr>
          <p:cNvPr id="5" name="Picture 4" descr="Screen Shot 2016-02-26 at 1.1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7"/>
            <a:ext cx="3834655" cy="6858000"/>
          </a:xfrm>
          <a:prstGeom prst="rect">
            <a:avLst/>
          </a:prstGeom>
        </p:spPr>
      </p:pic>
      <p:sp>
        <p:nvSpPr>
          <p:cNvPr id="6" name="Title 5"/>
          <p:cNvSpPr>
            <a:spLocks noGrp="1"/>
          </p:cNvSpPr>
          <p:nvPr>
            <p:ph type="title"/>
          </p:nvPr>
        </p:nvSpPr>
        <p:spPr>
          <a:xfrm>
            <a:off x="5791200" y="-25400"/>
            <a:ext cx="2819400" cy="939800"/>
          </a:xfrm>
          <a:solidFill>
            <a:schemeClr val="bg1"/>
          </a:solidFill>
        </p:spPr>
        <p:txBody>
          <a:bodyPr>
            <a:normAutofit/>
          </a:bodyPr>
          <a:lstStyle/>
          <a:p>
            <a:pPr algn="r"/>
            <a:r>
              <a:rPr lang="en-US" sz="3600" dirty="0" smtClean="0">
                <a:solidFill>
                  <a:srgbClr val="FF0000"/>
                </a:solidFill>
              </a:rPr>
              <a:t>ASD Eligibility </a:t>
            </a:r>
            <a:endParaRPr lang="en-US" sz="3600" dirty="0">
              <a:solidFill>
                <a:srgbClr val="FF0000"/>
              </a:solidFill>
            </a:endParaRPr>
          </a:p>
        </p:txBody>
      </p:sp>
      <p:sp>
        <p:nvSpPr>
          <p:cNvPr id="7" name="Rounded Rectangle 6"/>
          <p:cNvSpPr/>
          <p:nvPr/>
        </p:nvSpPr>
        <p:spPr>
          <a:xfrm>
            <a:off x="5334000" y="1066800"/>
            <a:ext cx="3276600" cy="685800"/>
          </a:xfrm>
          <a:prstGeom prst="roundRect">
            <a:avLst/>
          </a:prstGeom>
          <a:solidFill>
            <a:srgbClr val="20BCF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Impairments in communication</a:t>
            </a:r>
          </a:p>
        </p:txBody>
      </p:sp>
      <p:sp>
        <p:nvSpPr>
          <p:cNvPr id="8" name="Rounded Rectangle 7"/>
          <p:cNvSpPr/>
          <p:nvPr/>
        </p:nvSpPr>
        <p:spPr>
          <a:xfrm>
            <a:off x="5334000" y="2057400"/>
            <a:ext cx="3276600" cy="762000"/>
          </a:xfrm>
          <a:prstGeom prst="roundRect">
            <a:avLst/>
          </a:prstGeom>
          <a:solidFill>
            <a:srgbClr val="817EF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Impairments in social interaction</a:t>
            </a:r>
          </a:p>
        </p:txBody>
      </p:sp>
      <p:grpSp>
        <p:nvGrpSpPr>
          <p:cNvPr id="15" name="Group 14"/>
          <p:cNvGrpSpPr/>
          <p:nvPr/>
        </p:nvGrpSpPr>
        <p:grpSpPr>
          <a:xfrm>
            <a:off x="4953000" y="3429000"/>
            <a:ext cx="4038600" cy="1676400"/>
            <a:chOff x="4953000" y="3048000"/>
            <a:chExt cx="4038600" cy="1676400"/>
          </a:xfrm>
        </p:grpSpPr>
        <p:sp>
          <p:nvSpPr>
            <p:cNvPr id="14" name="Rounded Rectangle 13"/>
            <p:cNvSpPr/>
            <p:nvPr/>
          </p:nvSpPr>
          <p:spPr>
            <a:xfrm>
              <a:off x="4953000" y="3048000"/>
              <a:ext cx="4038600" cy="1676400"/>
            </a:xfrm>
            <a:prstGeom prst="roundRect">
              <a:avLst/>
            </a:prstGeom>
            <a:solidFill>
              <a:srgbClr val="FFC3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181600" y="3276600"/>
              <a:ext cx="3581400" cy="1143000"/>
            </a:xfrm>
            <a:prstGeom prst="roundRect">
              <a:avLst/>
            </a:prstGeom>
            <a:solidFill>
              <a:srgbClr val="FE83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334000" y="3429000"/>
              <a:ext cx="3276600" cy="838200"/>
            </a:xfrm>
            <a:prstGeom prst="roundRect">
              <a:avLst/>
            </a:prstGeom>
            <a:solidFill>
              <a:srgbClr val="FC455A"/>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rPr>
                <a:t>Patterns of behavior, interests or activities that are restricted, repetitive, or stereotypic</a:t>
              </a:r>
            </a:p>
          </p:txBody>
        </p:sp>
      </p:grpSp>
      <p:sp>
        <p:nvSpPr>
          <p:cNvPr id="10" name="Rounded Rectangle 9"/>
          <p:cNvSpPr/>
          <p:nvPr/>
        </p:nvSpPr>
        <p:spPr>
          <a:xfrm>
            <a:off x="5410200" y="5334000"/>
            <a:ext cx="3276600" cy="762000"/>
          </a:xfrm>
          <a:prstGeom prst="roundRect">
            <a:avLst/>
          </a:prstGeom>
          <a:solidFill>
            <a:srgbClr val="E8E8E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Unusual responses to sensory experiences</a:t>
            </a:r>
          </a:p>
        </p:txBody>
      </p:sp>
      <p:cxnSp>
        <p:nvCxnSpPr>
          <p:cNvPr id="18" name="Straight Arrow Connector 17"/>
          <p:cNvCxnSpPr>
            <a:endCxn id="10" idx="1"/>
          </p:cNvCxnSpPr>
          <p:nvPr/>
        </p:nvCxnSpPr>
        <p:spPr>
          <a:xfrm flipV="1">
            <a:off x="3124200" y="5715000"/>
            <a:ext cx="22860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048000" y="4343400"/>
            <a:ext cx="2133600" cy="1219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971800" y="4191000"/>
            <a:ext cx="22860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048000" y="3733800"/>
            <a:ext cx="21336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2" idx="1"/>
          </p:cNvCxnSpPr>
          <p:nvPr/>
        </p:nvCxnSpPr>
        <p:spPr>
          <a:xfrm>
            <a:off x="3048000" y="1143000"/>
            <a:ext cx="2133600" cy="13335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895600" y="2514600"/>
            <a:ext cx="22860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124200" y="1600200"/>
            <a:ext cx="22860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3746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Changes </a:t>
            </a:r>
            <a:endParaRPr lang="en-US" b="1" dirty="0"/>
          </a:p>
        </p:txBody>
      </p:sp>
      <p:sp>
        <p:nvSpPr>
          <p:cNvPr id="3" name="Content Placeholder 2"/>
          <p:cNvSpPr>
            <a:spLocks noGrp="1"/>
          </p:cNvSpPr>
          <p:nvPr>
            <p:ph idx="1"/>
          </p:nvPr>
        </p:nvSpPr>
        <p:spPr>
          <a:xfrm>
            <a:off x="457200" y="1295400"/>
            <a:ext cx="8229600" cy="5181600"/>
          </a:xfrm>
        </p:spPr>
        <p:txBody>
          <a:bodyPr>
            <a:normAutofit fontScale="85000" lnSpcReduction="10000"/>
          </a:bodyPr>
          <a:lstStyle/>
          <a:p>
            <a:r>
              <a:rPr lang="en-US" dirty="0" smtClean="0"/>
              <a:t>Inclusion of </a:t>
            </a:r>
            <a:r>
              <a:rPr lang="en-US" dirty="0" err="1" smtClean="0"/>
              <a:t>specifiers</a:t>
            </a:r>
            <a:r>
              <a:rPr lang="en-US" dirty="0" smtClean="0"/>
              <a:t> such as</a:t>
            </a:r>
          </a:p>
          <a:p>
            <a:pPr lvl="1"/>
            <a:r>
              <a:rPr lang="en-US" dirty="0" smtClean="0"/>
              <a:t>“Associated with Known Medical or Genetic Condition or Environmental Factor”</a:t>
            </a:r>
          </a:p>
          <a:p>
            <a:pPr lvl="1"/>
            <a:r>
              <a:rPr lang="en-US" dirty="0" smtClean="0"/>
              <a:t>Verbal abilities</a:t>
            </a:r>
          </a:p>
          <a:p>
            <a:pPr lvl="1"/>
            <a:r>
              <a:rPr lang="en-US" dirty="0" smtClean="0"/>
              <a:t>Cognitive abilities</a:t>
            </a:r>
          </a:p>
          <a:p>
            <a:pPr lvl="1"/>
            <a:r>
              <a:rPr lang="en-US" dirty="0" smtClean="0"/>
              <a:t>Severity of symptoms in each of the two domains</a:t>
            </a:r>
          </a:p>
          <a:p>
            <a:r>
              <a:rPr lang="en-US" dirty="0" smtClean="0"/>
              <a:t>The text description includes symptoms unique to various ages/developmental stages and verbal abilities</a:t>
            </a:r>
          </a:p>
          <a:p>
            <a:r>
              <a:rPr lang="en-US" dirty="0" smtClean="0">
                <a:solidFill>
                  <a:srgbClr val="008E2C"/>
                </a:solidFill>
              </a:rPr>
              <a:t>Removed “lack of spoken language” from criteria – does this mean that some children with ASD no longer lack speech? No! It simply means the lack of speech/language is not diagnostic/specific to ASD.</a:t>
            </a:r>
            <a:endParaRPr lang="en-US" dirty="0">
              <a:solidFill>
                <a:srgbClr val="008E2C"/>
              </a:solidFill>
            </a:endParaRPr>
          </a:p>
        </p:txBody>
      </p:sp>
      <p:sp>
        <p:nvSpPr>
          <p:cNvPr id="4" name="Slide Number Placeholder 3"/>
          <p:cNvSpPr>
            <a:spLocks noGrp="1"/>
          </p:cNvSpPr>
          <p:nvPr>
            <p:ph type="sldNum" sz="quarter" idx="12"/>
          </p:nvPr>
        </p:nvSpPr>
        <p:spPr/>
        <p:txBody>
          <a:bodyPr/>
          <a:lstStyle/>
          <a:p>
            <a:fld id="{86A6AFC4-CD12-40B5-8A1E-273D9FD23C21}" type="slidenum">
              <a:rPr lang="en-US" smtClean="0"/>
              <a:t>13</a:t>
            </a:fld>
            <a:endParaRPr lang="en-US"/>
          </a:p>
        </p:txBody>
      </p:sp>
    </p:spTree>
    <p:extLst>
      <p:ext uri="{BB962C8B-B14F-4D97-AF65-F5344CB8AC3E}">
        <p14:creationId xmlns:p14="http://schemas.microsoft.com/office/powerpoint/2010/main" val="2100597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marL="0" indent="0" algn="ctr">
              <a:buNone/>
            </a:pPr>
            <a:r>
              <a:rPr lang="en-US" sz="3600" i="1" dirty="0" smtClean="0"/>
              <a:t>“The revised diagnosis represents a new, more accurate, and medically and scientifically useful way of diagnosing individuals with autism-related disorders.”     </a:t>
            </a:r>
          </a:p>
          <a:p>
            <a:pPr marL="0" indent="0" algn="ctr">
              <a:buNone/>
            </a:pPr>
            <a:endParaRPr lang="en-US" i="1" dirty="0" smtClean="0"/>
          </a:p>
          <a:p>
            <a:pPr marL="0" indent="0" algn="ctr">
              <a:buNone/>
            </a:pPr>
            <a:r>
              <a:rPr lang="en-US" i="1" dirty="0" smtClean="0"/>
              <a:t>“The Neurodevelopmental Work Group believes a single umbrella disorder will improve the diagnosis of children without limiting the sensitivity of the criteria, or substantially changing the number of children being diagnosed.” </a:t>
            </a:r>
          </a:p>
          <a:p>
            <a:pPr marL="0" indent="0" algn="r">
              <a:buNone/>
            </a:pPr>
            <a:r>
              <a:rPr lang="en-US" i="1" dirty="0"/>
              <a:t>-American Psychiatric Association</a:t>
            </a:r>
          </a:p>
          <a:p>
            <a:pPr marL="0" indent="0" algn="r">
              <a:buNone/>
            </a:pPr>
            <a:endParaRPr lang="en-US" i="1" dirty="0"/>
          </a:p>
          <a:p>
            <a:pPr marL="0" indent="0" algn="ctr">
              <a:buNone/>
            </a:pPr>
            <a:endParaRPr lang="en-US" i="1" dirty="0"/>
          </a:p>
        </p:txBody>
      </p:sp>
      <p:sp>
        <p:nvSpPr>
          <p:cNvPr id="4" name="Slide Number Placeholder 3"/>
          <p:cNvSpPr>
            <a:spLocks noGrp="1"/>
          </p:cNvSpPr>
          <p:nvPr>
            <p:ph type="sldNum" sz="quarter" idx="12"/>
          </p:nvPr>
        </p:nvSpPr>
        <p:spPr/>
        <p:txBody>
          <a:bodyPr/>
          <a:lstStyle/>
          <a:p>
            <a:fld id="{86A6AFC4-CD12-40B5-8A1E-273D9FD23C21}" type="slidenum">
              <a:rPr lang="en-US" smtClean="0"/>
              <a:t>14</a:t>
            </a:fld>
            <a:endParaRPr lang="en-US"/>
          </a:p>
        </p:txBody>
      </p:sp>
    </p:spTree>
    <p:extLst>
      <p:ext uri="{BB962C8B-B14F-4D97-AF65-F5344CB8AC3E}">
        <p14:creationId xmlns:p14="http://schemas.microsoft.com/office/powerpoint/2010/main" val="22804216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Diagnosis: Social (Pragmatic) Communication  Disorder </a:t>
            </a:r>
            <a:endParaRPr lang="en-US" b="1" dirty="0"/>
          </a:p>
        </p:txBody>
      </p:sp>
      <p:sp>
        <p:nvSpPr>
          <p:cNvPr id="3" name="Content Placeholder 2"/>
          <p:cNvSpPr>
            <a:spLocks noGrp="1"/>
          </p:cNvSpPr>
          <p:nvPr>
            <p:ph idx="1"/>
          </p:nvPr>
        </p:nvSpPr>
        <p:spPr/>
        <p:txBody>
          <a:bodyPr/>
          <a:lstStyle/>
          <a:p>
            <a:r>
              <a:rPr lang="en-US" dirty="0" smtClean="0"/>
              <a:t>Should not be included in ASD section because it defines a group of individuals with related, but separate symptoms</a:t>
            </a:r>
            <a:endParaRPr lang="en-US" dirty="0"/>
          </a:p>
        </p:txBody>
      </p:sp>
      <p:sp>
        <p:nvSpPr>
          <p:cNvPr id="4" name="Slide Number Placeholder 3"/>
          <p:cNvSpPr>
            <a:spLocks noGrp="1"/>
          </p:cNvSpPr>
          <p:nvPr>
            <p:ph type="sldNum" sz="quarter" idx="12"/>
          </p:nvPr>
        </p:nvSpPr>
        <p:spPr/>
        <p:txBody>
          <a:bodyPr/>
          <a:lstStyle/>
          <a:p>
            <a:fld id="{86A6AFC4-CD12-40B5-8A1E-273D9FD23C21}" type="slidenum">
              <a:rPr lang="en-US" smtClean="0"/>
              <a:t>15</a:t>
            </a:fld>
            <a:endParaRPr lang="en-US"/>
          </a:p>
        </p:txBody>
      </p:sp>
    </p:spTree>
    <p:extLst>
      <p:ext uri="{BB962C8B-B14F-4D97-AF65-F5344CB8AC3E}">
        <p14:creationId xmlns:p14="http://schemas.microsoft.com/office/powerpoint/2010/main" val="400379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DSM-V ASD Criteria</a:t>
            </a:r>
            <a:endParaRPr lang="en-US" dirty="0"/>
          </a:p>
        </p:txBody>
      </p:sp>
      <p:sp>
        <p:nvSpPr>
          <p:cNvPr id="4" name="Slide Number Placeholder 3"/>
          <p:cNvSpPr>
            <a:spLocks noGrp="1"/>
          </p:cNvSpPr>
          <p:nvPr>
            <p:ph type="sldNum" sz="quarter" idx="12"/>
          </p:nvPr>
        </p:nvSpPr>
        <p:spPr/>
        <p:txBody>
          <a:bodyPr/>
          <a:lstStyle/>
          <a:p>
            <a:fld id="{86A6AFC4-CD12-40B5-8A1E-273D9FD23C21}" type="slidenum">
              <a:rPr lang="en-US" smtClean="0"/>
              <a:t>16</a:t>
            </a:fld>
            <a:endParaRPr lang="en-US"/>
          </a:p>
        </p:txBody>
      </p:sp>
      <p:sp>
        <p:nvSpPr>
          <p:cNvPr id="5" name="Content Placeholder 2"/>
          <p:cNvSpPr txBox="1">
            <a:spLocks/>
          </p:cNvSpPr>
          <p:nvPr/>
        </p:nvSpPr>
        <p:spPr>
          <a:xfrm>
            <a:off x="304800" y="1143000"/>
            <a:ext cx="867164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latin typeface="Corbel" panose="020B0503020204020204" pitchFamily="34" charset="0"/>
              </a:rPr>
              <a:t>A. Persistent </a:t>
            </a:r>
            <a:r>
              <a:rPr lang="en-US" sz="2000" b="1" dirty="0">
                <a:solidFill>
                  <a:schemeClr val="tx1"/>
                </a:solidFill>
                <a:latin typeface="Corbel" panose="020B0503020204020204" pitchFamily="34" charset="0"/>
              </a:rPr>
              <a:t>deficits in social communication and social interaction across multiple </a:t>
            </a:r>
            <a:r>
              <a:rPr lang="en-US" sz="2000" b="1" dirty="0" smtClean="0">
                <a:solidFill>
                  <a:schemeClr val="tx1"/>
                </a:solidFill>
                <a:latin typeface="Corbel" panose="020B0503020204020204" pitchFamily="34" charset="0"/>
              </a:rPr>
              <a:t>contexts –</a:t>
            </a:r>
            <a:r>
              <a:rPr lang="en-US" sz="2000" b="1" u="sng" dirty="0" smtClean="0">
                <a:solidFill>
                  <a:schemeClr val="tx1"/>
                </a:solidFill>
                <a:latin typeface="Corbel" panose="020B0503020204020204" pitchFamily="34" charset="0"/>
              </a:rPr>
              <a:t> must have all three deficits</a:t>
            </a:r>
            <a:r>
              <a:rPr lang="en-US" sz="2000" b="1" dirty="0" smtClean="0">
                <a:solidFill>
                  <a:schemeClr val="tx1"/>
                </a:solidFill>
                <a:latin typeface="Corbel" panose="020B0503020204020204" pitchFamily="34" charset="0"/>
              </a:rPr>
              <a:t> in:</a:t>
            </a:r>
          </a:p>
          <a:p>
            <a:pPr marL="971550" lvl="1" indent="-514350" algn="l">
              <a:buFont typeface="+mj-lt"/>
              <a:buAutoNum type="arabicPeriod"/>
            </a:pPr>
            <a:r>
              <a:rPr lang="en-US" sz="2000" b="1" dirty="0">
                <a:solidFill>
                  <a:srgbClr val="C00000"/>
                </a:solidFill>
                <a:latin typeface="Corbel" panose="020B0503020204020204" pitchFamily="34" charset="0"/>
              </a:rPr>
              <a:t>social-emotional </a:t>
            </a:r>
            <a:r>
              <a:rPr lang="en-US" sz="2000" b="1" dirty="0" smtClean="0">
                <a:solidFill>
                  <a:srgbClr val="C00000"/>
                </a:solidFill>
                <a:latin typeface="Corbel" panose="020B0503020204020204" pitchFamily="34" charset="0"/>
              </a:rPr>
              <a:t>reciprocity </a:t>
            </a:r>
            <a:r>
              <a:rPr lang="en-US" sz="2000" dirty="0" smtClean="0">
                <a:solidFill>
                  <a:schemeClr val="tx1"/>
                </a:solidFill>
              </a:rPr>
              <a:t>ranging</a:t>
            </a:r>
            <a:r>
              <a:rPr lang="en-US" sz="2000" dirty="0">
                <a:solidFill>
                  <a:schemeClr val="tx1"/>
                </a:solidFill>
              </a:rPr>
              <a:t>, for example, from abnormal social approach and failure of normal back-and-forth conversation; to reduced sharing of interests, emotions, or affect; to failure to initiate or respond to social interactions.</a:t>
            </a:r>
            <a:endParaRPr lang="en-US" sz="2000" dirty="0" smtClean="0">
              <a:solidFill>
                <a:schemeClr val="tx1"/>
              </a:solidFill>
              <a:latin typeface="Corbel" panose="020B0503020204020204" pitchFamily="34" charset="0"/>
            </a:endParaRPr>
          </a:p>
          <a:p>
            <a:pPr marL="971550" lvl="1" indent="-514350" algn="l">
              <a:buFont typeface="+mj-lt"/>
              <a:buAutoNum type="arabicPeriod"/>
            </a:pPr>
            <a:r>
              <a:rPr lang="en-US" sz="2000" b="1" dirty="0">
                <a:solidFill>
                  <a:srgbClr val="C00000"/>
                </a:solidFill>
                <a:latin typeface="Corbel" panose="020B0503020204020204" pitchFamily="34" charset="0"/>
              </a:rPr>
              <a:t>nonverbal communicative behaviors used for social </a:t>
            </a:r>
            <a:r>
              <a:rPr lang="en-US" sz="2000" b="1" dirty="0" smtClean="0">
                <a:solidFill>
                  <a:srgbClr val="C00000"/>
                </a:solidFill>
                <a:latin typeface="Corbel" panose="020B0503020204020204" pitchFamily="34" charset="0"/>
              </a:rPr>
              <a:t>interaction </a:t>
            </a:r>
            <a:r>
              <a:rPr lang="en-US" sz="2000" dirty="0" smtClean="0">
                <a:solidFill>
                  <a:schemeClr val="tx1"/>
                </a:solidFill>
              </a:rPr>
              <a:t>ranging</a:t>
            </a:r>
            <a:r>
              <a:rPr lang="en-US" sz="2000" dirty="0">
                <a:solidFill>
                  <a:schemeClr val="tx1"/>
                </a:solidFill>
              </a:rPr>
              <a:t>, for example, from poorly integrated verbal and nonverbal communication; to abnormalities in eye contact and body language or deficits in understanding and use of gestures; to a total lack of facial expressions and nonverbal communication.</a:t>
            </a:r>
            <a:endParaRPr lang="en-US" sz="2000" dirty="0" smtClean="0">
              <a:solidFill>
                <a:schemeClr val="tx1"/>
              </a:solidFill>
              <a:latin typeface="Corbel" panose="020B0503020204020204" pitchFamily="34" charset="0"/>
            </a:endParaRPr>
          </a:p>
          <a:p>
            <a:pPr marL="971550" lvl="1" indent="-514350" algn="l">
              <a:buFont typeface="+mj-lt"/>
              <a:buAutoNum type="arabicPeriod"/>
            </a:pPr>
            <a:r>
              <a:rPr lang="en-US" sz="2000" b="1" dirty="0" smtClean="0">
                <a:solidFill>
                  <a:srgbClr val="C00000"/>
                </a:solidFill>
                <a:latin typeface="Corbel" panose="020B0503020204020204" pitchFamily="34" charset="0"/>
              </a:rPr>
              <a:t>Developing and maintaining relationships appropriate to their developmental level </a:t>
            </a:r>
            <a:r>
              <a:rPr lang="en-US" sz="2000" dirty="0">
                <a:solidFill>
                  <a:schemeClr val="tx1"/>
                </a:solidFill>
              </a:rPr>
              <a:t>ranging, for example, from difficulties adjusting behavior to suit various social contexts; to difficulties in sharing imaginative play or in making friends; to absence of interest in peers.</a:t>
            </a:r>
            <a:endParaRPr lang="en-US" sz="2000" dirty="0" smtClean="0">
              <a:solidFill>
                <a:schemeClr val="tx1"/>
              </a:solidFill>
              <a:latin typeface="Corbel" panose="020B0503020204020204" pitchFamily="34" charset="0"/>
            </a:endParaRPr>
          </a:p>
          <a:p>
            <a:pPr lvl="1" algn="l">
              <a:spcBef>
                <a:spcPts val="1800"/>
              </a:spcBef>
            </a:pPr>
            <a:r>
              <a:rPr lang="en-US" sz="2000" dirty="0" smtClean="0">
                <a:solidFill>
                  <a:schemeClr val="tx1"/>
                </a:solidFill>
                <a:latin typeface="Corbel" panose="020B0503020204020204" pitchFamily="34" charset="0"/>
              </a:rPr>
              <a:t>	</a:t>
            </a:r>
          </a:p>
        </p:txBody>
      </p:sp>
    </p:spTree>
    <p:extLst>
      <p:ext uri="{BB962C8B-B14F-4D97-AF65-F5344CB8AC3E}">
        <p14:creationId xmlns:p14="http://schemas.microsoft.com/office/powerpoint/2010/main" val="33927678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ontent Placeholder 2"/>
          <p:cNvSpPr txBox="1">
            <a:spLocks/>
          </p:cNvSpPr>
          <p:nvPr/>
        </p:nvSpPr>
        <p:spPr>
          <a:xfrm>
            <a:off x="304800" y="376604"/>
            <a:ext cx="8671640" cy="36619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latin typeface="Corbel" panose="020B0503020204020204" pitchFamily="34" charset="0"/>
              </a:rPr>
              <a:t>B. Restricted</a:t>
            </a:r>
            <a:r>
              <a:rPr lang="en-US" sz="2000" b="1" dirty="0">
                <a:solidFill>
                  <a:schemeClr val="tx1"/>
                </a:solidFill>
                <a:latin typeface="Corbel" panose="020B0503020204020204" pitchFamily="34" charset="0"/>
              </a:rPr>
              <a:t>, repetitive patterns of behavior, interests, or activities, as manifested by </a:t>
            </a:r>
            <a:r>
              <a:rPr lang="en-US" sz="2000" b="1" u="sng" dirty="0">
                <a:solidFill>
                  <a:schemeClr val="tx1"/>
                </a:solidFill>
                <a:latin typeface="Corbel" panose="020B0503020204020204" pitchFamily="34" charset="0"/>
              </a:rPr>
              <a:t>at least </a:t>
            </a:r>
            <a:r>
              <a:rPr lang="en-US" sz="2000" b="1" u="sng" dirty="0" smtClean="0">
                <a:solidFill>
                  <a:schemeClr val="tx1"/>
                </a:solidFill>
                <a:latin typeface="Corbel" panose="020B0503020204020204" pitchFamily="34" charset="0"/>
              </a:rPr>
              <a:t>two</a:t>
            </a:r>
            <a:r>
              <a:rPr lang="en-US" sz="2000" b="1" dirty="0" smtClean="0">
                <a:solidFill>
                  <a:schemeClr val="tx1"/>
                </a:solidFill>
                <a:latin typeface="Corbel" panose="020B0503020204020204" pitchFamily="34" charset="0"/>
              </a:rPr>
              <a:t> of the following:</a:t>
            </a:r>
          </a:p>
          <a:p>
            <a:pPr marL="800100" lvl="1" indent="-342900" algn="l">
              <a:buFont typeface="+mj-lt"/>
              <a:buAutoNum type="arabicPeriod"/>
            </a:pPr>
            <a:r>
              <a:rPr lang="en-US" sz="2000" b="1" dirty="0">
                <a:solidFill>
                  <a:srgbClr val="C00000"/>
                </a:solidFill>
                <a:latin typeface="Corbel" panose="020B0503020204020204" pitchFamily="34" charset="0"/>
              </a:rPr>
              <a:t>Stereotyped or repetitive motor movements, use of objects, or </a:t>
            </a:r>
            <a:r>
              <a:rPr lang="en-US" sz="2000" b="1" dirty="0" smtClean="0">
                <a:solidFill>
                  <a:srgbClr val="C00000"/>
                </a:solidFill>
                <a:latin typeface="Corbel" panose="020B0503020204020204" pitchFamily="34" charset="0"/>
              </a:rPr>
              <a:t>speech </a:t>
            </a:r>
            <a:r>
              <a:rPr lang="en-US" sz="2000" dirty="0">
                <a:solidFill>
                  <a:schemeClr val="tx1"/>
                </a:solidFill>
              </a:rPr>
              <a:t>(e.g., simple motor stereotypes, lining up toys or flipping objects, echolalia, idiosyncratic phrases).</a:t>
            </a:r>
            <a:endParaRPr lang="en-US" sz="2000" dirty="0" smtClean="0">
              <a:solidFill>
                <a:schemeClr val="tx1"/>
              </a:solidFill>
              <a:latin typeface="Corbel" panose="020B0503020204020204" pitchFamily="34" charset="0"/>
            </a:endParaRPr>
          </a:p>
          <a:p>
            <a:pPr marL="800100" lvl="1" indent="-342900" algn="l">
              <a:buFont typeface="+mj-lt"/>
              <a:buAutoNum type="arabicPeriod"/>
            </a:pPr>
            <a:r>
              <a:rPr lang="en-US" sz="2000" b="1" dirty="0" smtClean="0">
                <a:solidFill>
                  <a:srgbClr val="C00000"/>
                </a:solidFill>
                <a:latin typeface="Corbel" panose="020B0503020204020204" pitchFamily="34" charset="0"/>
                <a:ea typeface="ＭＳ Ｐゴシック" charset="0"/>
                <a:cs typeface="ＭＳ Ｐゴシック" charset="0"/>
              </a:rPr>
              <a:t>Excessive adherence to routines, ritualized patterns of verbal or nonverbal behavior, or excessive resistance to change</a:t>
            </a:r>
            <a:r>
              <a:rPr lang="en-US" sz="2000" dirty="0">
                <a:solidFill>
                  <a:schemeClr val="tx1"/>
                </a:solidFill>
              </a:rPr>
              <a:t> (e.g., extreme distress at small changes, difficulties with transitions, rigid thinking patterns, greeting rituals, need to take same route or eat same food every day).</a:t>
            </a:r>
            <a:endParaRPr lang="en-US" sz="2000" dirty="0" smtClean="0">
              <a:solidFill>
                <a:schemeClr val="tx1"/>
              </a:solidFill>
              <a:latin typeface="Corbel" panose="020B0503020204020204" pitchFamily="34" charset="0"/>
              <a:ea typeface="ＭＳ Ｐゴシック" charset="0"/>
              <a:cs typeface="ＭＳ Ｐゴシック" charset="0"/>
            </a:endParaRPr>
          </a:p>
          <a:p>
            <a:pPr marL="800100" lvl="1" indent="-342900" algn="l">
              <a:buFont typeface="+mj-lt"/>
              <a:buAutoNum type="arabicPeriod"/>
            </a:pPr>
            <a:r>
              <a:rPr lang="en-US" sz="2000" b="1" dirty="0" smtClean="0">
                <a:solidFill>
                  <a:srgbClr val="C00000"/>
                </a:solidFill>
                <a:latin typeface="Corbel" panose="020B0503020204020204" pitchFamily="34" charset="0"/>
                <a:ea typeface="ＭＳ Ｐゴシック" charset="0"/>
                <a:cs typeface="ＭＳ Ｐゴシック" charset="0"/>
              </a:rPr>
              <a:t>Highly restricted, fixated interests that are abnormal in intensity or focus </a:t>
            </a:r>
            <a:r>
              <a:rPr lang="en-US" sz="2000" dirty="0">
                <a:solidFill>
                  <a:schemeClr val="tx1"/>
                </a:solidFill>
              </a:rPr>
              <a:t>(e.g., strong attachment to or preoccupation with unusual objects, excessively circumscribed or perseverative interests).</a:t>
            </a:r>
            <a:endParaRPr lang="en-US" sz="2000" dirty="0" smtClean="0">
              <a:solidFill>
                <a:schemeClr val="tx1"/>
              </a:solidFill>
              <a:latin typeface="Corbel" panose="020B0503020204020204" pitchFamily="34" charset="0"/>
              <a:ea typeface="ＭＳ Ｐゴシック" charset="0"/>
              <a:cs typeface="ＭＳ Ｐゴシック" charset="0"/>
            </a:endParaRPr>
          </a:p>
          <a:p>
            <a:pPr marL="800100" lvl="1" indent="-342900" algn="l">
              <a:buFont typeface="+mj-lt"/>
              <a:buAutoNum type="arabicPeriod"/>
            </a:pPr>
            <a:r>
              <a:rPr lang="en-US" sz="2000" b="1" dirty="0" smtClean="0">
                <a:solidFill>
                  <a:srgbClr val="C00000"/>
                </a:solidFill>
                <a:latin typeface="Corbel" panose="020B0503020204020204" pitchFamily="34" charset="0"/>
                <a:ea typeface="ＭＳ Ｐゴシック" charset="0"/>
                <a:cs typeface="ＭＳ Ｐゴシック" charset="0"/>
              </a:rPr>
              <a:t>Hyper-or hypo-reactivity to sensory input or unusual interest in sensory aspects of environment </a:t>
            </a:r>
            <a:r>
              <a:rPr lang="en-US" sz="2000" dirty="0">
                <a:solidFill>
                  <a:schemeClr val="tx1"/>
                </a:solidFill>
              </a:rPr>
              <a:t>(e.g</a:t>
            </a:r>
            <a:r>
              <a:rPr lang="en-US" sz="2000" dirty="0" smtClean="0">
                <a:solidFill>
                  <a:schemeClr val="tx1"/>
                </a:solidFill>
              </a:rPr>
              <a:t>., </a:t>
            </a:r>
            <a:r>
              <a:rPr lang="en-US" sz="2000" dirty="0">
                <a:solidFill>
                  <a:schemeClr val="tx1"/>
                </a:solidFill>
              </a:rPr>
              <a:t>apparent indifference to pain/temperature, adverse response to specific sounds or textures, excessive smelling or touching of objects, visual fascination with lights or movement).</a:t>
            </a:r>
            <a:endParaRPr lang="en-US" sz="2000" dirty="0" smtClean="0">
              <a:solidFill>
                <a:schemeClr val="tx1"/>
              </a:solidFill>
              <a:latin typeface="Corbel" panose="020B0503020204020204" pitchFamily="34" charset="0"/>
              <a:ea typeface="ＭＳ Ｐゴシック" charset="0"/>
              <a:cs typeface="ＭＳ Ｐゴシック" charset="0"/>
            </a:endParaRPr>
          </a:p>
          <a:p>
            <a:pPr lvl="1" algn="l"/>
            <a:r>
              <a:rPr lang="en-US" sz="2000" dirty="0" smtClean="0">
                <a:solidFill>
                  <a:schemeClr val="tx1"/>
                </a:solidFill>
                <a:latin typeface="Corbel" panose="020B0503020204020204" pitchFamily="34" charset="0"/>
                <a:ea typeface="ＭＳ Ｐゴシック" charset="0"/>
                <a:cs typeface="ＭＳ Ｐゴシック" charset="0"/>
              </a:rPr>
              <a:t>                                     *Specify Current Severity (next slide)</a:t>
            </a:r>
          </a:p>
          <a:p>
            <a:pPr algn="l"/>
            <a:r>
              <a:rPr lang="en-US" sz="2000" b="1" dirty="0" smtClean="0">
                <a:solidFill>
                  <a:schemeClr val="tx1"/>
                </a:solidFill>
                <a:latin typeface="Corbel" panose="020B0503020204020204" pitchFamily="34" charset="0"/>
                <a:ea typeface="ＭＳ Ｐゴシック" charset="0"/>
                <a:cs typeface="ＭＳ Ｐゴシック" charset="0"/>
              </a:rPr>
              <a:t>.</a:t>
            </a:r>
            <a:endParaRPr lang="en-US" sz="2000" b="1" dirty="0">
              <a:solidFill>
                <a:schemeClr val="tx1"/>
              </a:solidFill>
              <a:latin typeface="Corbel" panose="020B0503020204020204" pitchFamily="34" charset="0"/>
              <a:ea typeface="ＭＳ Ｐゴシック" charset="0"/>
              <a:cs typeface="ＭＳ Ｐゴシック" charset="0"/>
            </a:endParaRPr>
          </a:p>
        </p:txBody>
      </p:sp>
      <p:sp>
        <p:nvSpPr>
          <p:cNvPr id="17"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17</a:t>
            </a:fld>
            <a:endParaRPr lang="en-US" sz="2400" b="1" dirty="0">
              <a:solidFill>
                <a:schemeClr val="tx1"/>
              </a:solidFill>
            </a:endParaRPr>
          </a:p>
        </p:txBody>
      </p:sp>
    </p:spTree>
    <p:extLst>
      <p:ext uri="{BB962C8B-B14F-4D97-AF65-F5344CB8AC3E}">
        <p14:creationId xmlns:p14="http://schemas.microsoft.com/office/powerpoint/2010/main" val="224221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creen Shot 2016-02-12 at 12.50.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36" r="-736"/>
          <a:stretch/>
        </p:blipFill>
        <p:spPr>
          <a:xfrm>
            <a:off x="-16684" y="0"/>
            <a:ext cx="9160684" cy="6765193"/>
          </a:xfrm>
        </p:spPr>
      </p:pic>
      <p:sp>
        <p:nvSpPr>
          <p:cNvPr id="4" name="Slide Number Placeholder 3"/>
          <p:cNvSpPr>
            <a:spLocks noGrp="1"/>
          </p:cNvSpPr>
          <p:nvPr>
            <p:ph type="sldNum" sz="quarter" idx="12"/>
          </p:nvPr>
        </p:nvSpPr>
        <p:spPr/>
        <p:txBody>
          <a:bodyPr/>
          <a:lstStyle/>
          <a:p>
            <a:fld id="{86A6AFC4-CD12-40B5-8A1E-273D9FD23C21}" type="slidenum">
              <a:rPr lang="en-US" smtClean="0"/>
              <a:t>18</a:t>
            </a:fld>
            <a:endParaRPr lang="en-US"/>
          </a:p>
        </p:txBody>
      </p:sp>
    </p:spTree>
    <p:extLst>
      <p:ext uri="{BB962C8B-B14F-4D97-AF65-F5344CB8AC3E}">
        <p14:creationId xmlns:p14="http://schemas.microsoft.com/office/powerpoint/2010/main" val="26137501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ontent Placeholder 2"/>
          <p:cNvSpPr txBox="1">
            <a:spLocks/>
          </p:cNvSpPr>
          <p:nvPr/>
        </p:nvSpPr>
        <p:spPr>
          <a:xfrm>
            <a:off x="304800" y="152400"/>
            <a:ext cx="8671640" cy="36619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smtClean="0">
                <a:solidFill>
                  <a:schemeClr val="tx1"/>
                </a:solidFill>
                <a:latin typeface="Corbel" panose="020B0503020204020204" pitchFamily="34" charset="0"/>
                <a:ea typeface="ＭＳ Ｐゴシック" charset="0"/>
                <a:cs typeface="ＭＳ Ｐゴシック" charset="0"/>
              </a:rPr>
              <a:t>C. Symptoms must be present in early childhood, but may not become fully manifest until social demands exceed limited capacities.</a:t>
            </a:r>
          </a:p>
          <a:p>
            <a:pPr algn="l"/>
            <a:endParaRPr lang="en-US" sz="2800" b="1" dirty="0" smtClean="0">
              <a:solidFill>
                <a:schemeClr val="tx1"/>
              </a:solidFill>
              <a:latin typeface="Corbel" panose="020B0503020204020204" pitchFamily="34" charset="0"/>
              <a:ea typeface="ＭＳ Ｐゴシック" charset="0"/>
              <a:cs typeface="ＭＳ Ｐゴシック" charset="0"/>
            </a:endParaRPr>
          </a:p>
          <a:p>
            <a:pPr algn="l"/>
            <a:r>
              <a:rPr lang="en-US" sz="2800" b="1" dirty="0" smtClean="0">
                <a:solidFill>
                  <a:schemeClr val="tx1"/>
                </a:solidFill>
                <a:latin typeface="Corbel" panose="020B0503020204020204" pitchFamily="34" charset="0"/>
                <a:ea typeface="ＭＳ Ｐゴシック" charset="0"/>
                <a:cs typeface="ＭＳ Ｐゴシック" charset="0"/>
              </a:rPr>
              <a:t>D. Symptoms together limit and impair everyday functioning.</a:t>
            </a:r>
          </a:p>
          <a:p>
            <a:pPr algn="l"/>
            <a:endParaRPr lang="en-US" sz="2800" b="1" dirty="0">
              <a:solidFill>
                <a:schemeClr val="tx1"/>
              </a:solidFill>
              <a:latin typeface="Corbel" panose="020B0503020204020204" pitchFamily="34" charset="0"/>
              <a:ea typeface="ＭＳ Ｐゴシック" charset="0"/>
              <a:cs typeface="ＭＳ Ｐゴシック" charset="0"/>
            </a:endParaRPr>
          </a:p>
          <a:p>
            <a:pPr algn="l"/>
            <a:r>
              <a:rPr lang="en-US" sz="2800" b="1" dirty="0" smtClean="0">
                <a:solidFill>
                  <a:schemeClr val="tx1"/>
                </a:solidFill>
                <a:latin typeface="Corbel" panose="020B0503020204020204" pitchFamily="34" charset="0"/>
                <a:ea typeface="ＭＳ Ｐゴシック" charset="0"/>
                <a:cs typeface="ＭＳ Ｐゴシック" charset="0"/>
              </a:rPr>
              <a:t>E. Disturbances not better explained by intellectual disability or global developmental delay</a:t>
            </a:r>
            <a:endParaRPr lang="en-US" sz="2800" b="1" dirty="0">
              <a:solidFill>
                <a:schemeClr val="tx1"/>
              </a:solidFill>
              <a:latin typeface="Corbel" panose="020B0503020204020204" pitchFamily="34" charset="0"/>
              <a:ea typeface="ＭＳ Ｐゴシック" charset="0"/>
              <a:cs typeface="ＭＳ Ｐゴシック" charset="0"/>
            </a:endParaRPr>
          </a:p>
        </p:txBody>
      </p:sp>
      <p:sp>
        <p:nvSpPr>
          <p:cNvPr id="17"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19</a:t>
            </a:fld>
            <a:endParaRPr lang="en-US" sz="2400" b="1" dirty="0">
              <a:solidFill>
                <a:schemeClr val="tx1"/>
              </a:solidFill>
            </a:endParaRPr>
          </a:p>
        </p:txBody>
      </p:sp>
    </p:spTree>
    <p:extLst>
      <p:ext uri="{BB962C8B-B14F-4D97-AF65-F5344CB8AC3E}">
        <p14:creationId xmlns:p14="http://schemas.microsoft.com/office/powerpoint/2010/main" val="184942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4495800" cy="64198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495800" y="0"/>
            <a:ext cx="4648200" cy="6448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http://3.bp.blogspot.com/-fPHaUuT1ysc/UDEq1_iCQDI/AAAAAAAAAJ4/57_t4htvFv0/s1600/ide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69" y="685800"/>
            <a:ext cx="3440202" cy="2152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7" name="Picture 7" descr="http://cdn.sheknows.com/articles/2012/04/how-to-get-an-i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761" y="3124200"/>
            <a:ext cx="3410010" cy="2283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0" name="Picture 10" descr="https://encrypted-tbn3.gstatic.com/images?q=tbn:ANd9GcS7Lap7bD9Xwo8TKmoAHAHjB0UnR7FHEJCxhqr-YJaqRWHBXgo6"/>
          <p:cNvPicPr>
            <a:picLocks noChangeAspect="1" noChangeArrowheads="1"/>
          </p:cNvPicPr>
          <p:nvPr/>
        </p:nvPicPr>
        <p:blipFill rotWithShape="1">
          <a:blip r:embed="rId5">
            <a:extLst>
              <a:ext uri="{28A0092B-C50C-407E-A947-70E740481C1C}">
                <a14:useLocalDpi xmlns:a14="http://schemas.microsoft.com/office/drawing/2010/main" val="0"/>
              </a:ext>
            </a:extLst>
          </a:blip>
          <a:srcRect b="7442"/>
          <a:stretch/>
        </p:blipFill>
        <p:spPr bwMode="auto">
          <a:xfrm>
            <a:off x="516147" y="3124200"/>
            <a:ext cx="3410010" cy="2283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12" descr="https://encrypted-tbn1.gstatic.com/images?q=tbn:ANd9GcT89Q0cMRESHwm1elthM92k4N6O3WplUGqYMosHs3AeH9cZINzt"/>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138000"/>
                    </a14:imgEffect>
                    <a14:imgEffect>
                      <a14:brightnessContrast bright="24000" contrast="13000"/>
                    </a14:imgEffect>
                  </a14:imgLayer>
                </a14:imgProps>
              </a:ext>
              <a:ext uri="{28A0092B-C50C-407E-A947-70E740481C1C}">
                <a14:useLocalDpi xmlns:a14="http://schemas.microsoft.com/office/drawing/2010/main" val="0"/>
              </a:ext>
            </a:extLst>
          </a:blip>
          <a:srcRect b="7363"/>
          <a:stretch/>
        </p:blipFill>
        <p:spPr bwMode="auto">
          <a:xfrm>
            <a:off x="533400" y="685800"/>
            <a:ext cx="3410011" cy="2152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475759" y="2164140"/>
            <a:ext cx="2069797" cy="1569660"/>
          </a:xfrm>
          <a:prstGeom prst="rect">
            <a:avLst/>
          </a:prstGeom>
          <a:noFill/>
          <a:effectLst>
            <a:outerShdw blurRad="50800" dist="38100" dir="2700000" algn="tl" rotWithShape="0">
              <a:prstClr val="black">
                <a:alpha val="40000"/>
              </a:prstClr>
            </a:outerShdw>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chemeClr val="bg1"/>
                </a:solidFill>
                <a:effectLst>
                  <a:outerShdw blurRad="25400" algn="tl" rotWithShape="0">
                    <a:srgbClr val="000000">
                      <a:alpha val="43000"/>
                    </a:srgbClr>
                  </a:outerShdw>
                </a:effectLst>
                <a:latin typeface="Arial Black" pitchFamily="34" charset="0"/>
              </a:rPr>
              <a:t>VS</a:t>
            </a:r>
            <a:endParaRPr lang="en-US" sz="9600" b="1" spc="150" dirty="0">
              <a:ln w="11430"/>
              <a:solidFill>
                <a:schemeClr val="bg1"/>
              </a:solidFill>
              <a:effectLst>
                <a:outerShdw blurRad="25400" algn="tl" rotWithShape="0">
                  <a:srgbClr val="000000">
                    <a:alpha val="43000"/>
                  </a:srgbClr>
                </a:outerShdw>
              </a:effectLst>
              <a:latin typeface="Arial Black" pitchFamily="34" charset="0"/>
            </a:endParaRPr>
          </a:p>
        </p:txBody>
      </p:sp>
      <p:grpSp>
        <p:nvGrpSpPr>
          <p:cNvPr id="9" name="Group 8"/>
          <p:cNvGrpSpPr/>
          <p:nvPr/>
        </p:nvGrpSpPr>
        <p:grpSpPr>
          <a:xfrm>
            <a:off x="0" y="0"/>
            <a:ext cx="9144000" cy="6419850"/>
            <a:chOff x="0" y="0"/>
            <a:chExt cx="9144000" cy="6419850"/>
          </a:xfrm>
        </p:grpSpPr>
        <p:sp>
          <p:nvSpPr>
            <p:cNvPr id="4" name="Rectangle 3"/>
            <p:cNvSpPr/>
            <p:nvPr/>
          </p:nvSpPr>
          <p:spPr>
            <a:xfrm>
              <a:off x="0" y="0"/>
              <a:ext cx="9144000" cy="641985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4510657"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304800"/>
              <a:ext cx="3810000" cy="5816977"/>
            </a:xfrm>
            <a:prstGeom prst="rect">
              <a:avLst/>
            </a:prstGeom>
            <a:noFill/>
          </p:spPr>
          <p:txBody>
            <a:bodyPr wrap="square" rtlCol="0">
              <a:spAutoFit/>
            </a:bodyPr>
            <a:lstStyle/>
            <a:p>
              <a:pPr algn="ctr"/>
              <a:r>
                <a:rPr lang="en-US" sz="3200" b="1" u="sng" dirty="0" smtClean="0">
                  <a:latin typeface="Corbel" pitchFamily="34" charset="0"/>
                </a:rPr>
                <a:t>Criteria Medical </a:t>
              </a:r>
              <a:r>
                <a:rPr lang="en-US" sz="3200" dirty="0" smtClean="0">
                  <a:latin typeface="Corbel" pitchFamily="34" charset="0"/>
                </a:rPr>
                <a:t>	</a:t>
              </a:r>
            </a:p>
            <a:p>
              <a:r>
                <a:rPr lang="en-US" sz="3200" dirty="0" smtClean="0">
                  <a:latin typeface="Corbel" pitchFamily="34" charset="0"/>
                </a:rPr>
                <a:t>DSM-V: specific, uses algorithm (3/3, 2/4)</a:t>
              </a:r>
            </a:p>
            <a:p>
              <a:pPr>
                <a:spcAft>
                  <a:spcPts val="1200"/>
                </a:spcAft>
              </a:pPr>
              <a:r>
                <a:rPr lang="en-US" sz="3200" dirty="0" smtClean="0">
                  <a:latin typeface="Corbel" pitchFamily="34" charset="0"/>
                </a:rPr>
                <a:t>No additional requirements</a:t>
              </a:r>
            </a:p>
            <a:p>
              <a:pPr algn="ctr"/>
              <a:r>
                <a:rPr lang="en-US" sz="3200" b="1" dirty="0" smtClean="0">
                  <a:latin typeface="Corbel" pitchFamily="34" charset="0"/>
                </a:rPr>
                <a:t>Process</a:t>
              </a:r>
            </a:p>
            <a:p>
              <a:pPr>
                <a:spcAft>
                  <a:spcPts val="1200"/>
                </a:spcAft>
              </a:pPr>
              <a:r>
                <a:rPr lang="en-US" sz="3200" dirty="0" smtClean="0">
                  <a:latin typeface="Corbel" pitchFamily="34" charset="0"/>
                </a:rPr>
                <a:t>Varies widely</a:t>
              </a:r>
              <a:endParaRPr lang="en-US" sz="3200" dirty="0">
                <a:latin typeface="Corbel" pitchFamily="34" charset="0"/>
              </a:endParaRPr>
            </a:p>
            <a:p>
              <a:pPr algn="ctr"/>
              <a:r>
                <a:rPr lang="en-US" sz="3200" b="1" dirty="0" smtClean="0">
                  <a:latin typeface="Corbel" pitchFamily="34" charset="0"/>
                </a:rPr>
                <a:t>Who</a:t>
              </a:r>
            </a:p>
            <a:p>
              <a:r>
                <a:rPr lang="en-US" sz="3200" dirty="0" smtClean="0">
                  <a:latin typeface="Corbel" pitchFamily="34" charset="0"/>
                </a:rPr>
                <a:t>Individual clinician or team</a:t>
              </a:r>
              <a:endParaRPr lang="en-US" sz="3200" dirty="0">
                <a:latin typeface="Corbel" pitchFamily="34" charset="0"/>
              </a:endParaRPr>
            </a:p>
          </p:txBody>
        </p:sp>
        <p:sp>
          <p:nvSpPr>
            <p:cNvPr id="17" name="TextBox 16"/>
            <p:cNvSpPr txBox="1"/>
            <p:nvPr/>
          </p:nvSpPr>
          <p:spPr>
            <a:xfrm>
              <a:off x="4953000" y="304800"/>
              <a:ext cx="3810000" cy="5940088"/>
            </a:xfrm>
            <a:prstGeom prst="rect">
              <a:avLst/>
            </a:prstGeom>
            <a:noFill/>
          </p:spPr>
          <p:txBody>
            <a:bodyPr wrap="square" rtlCol="0">
              <a:spAutoFit/>
            </a:bodyPr>
            <a:lstStyle/>
            <a:p>
              <a:pPr algn="ctr"/>
              <a:r>
                <a:rPr lang="en-US" sz="3000" b="1" u="sng" dirty="0" smtClean="0">
                  <a:latin typeface="Corbel" pitchFamily="34" charset="0"/>
                </a:rPr>
                <a:t>Criteria Education </a:t>
              </a:r>
              <a:r>
                <a:rPr lang="en-US" sz="3000" dirty="0" smtClean="0">
                  <a:latin typeface="Corbel" pitchFamily="34" charset="0"/>
                </a:rPr>
                <a:t>	</a:t>
              </a:r>
            </a:p>
            <a:p>
              <a:r>
                <a:rPr lang="en-US" sz="3000" dirty="0" smtClean="0">
                  <a:latin typeface="Corbel" pitchFamily="34" charset="0"/>
                </a:rPr>
                <a:t>OARs; broader</a:t>
              </a:r>
            </a:p>
            <a:p>
              <a:r>
                <a:rPr lang="en-US" sz="3000" dirty="0" smtClean="0">
                  <a:latin typeface="Corbel" pitchFamily="34" charset="0"/>
                </a:rPr>
                <a:t>Four areas</a:t>
              </a:r>
            </a:p>
            <a:p>
              <a:r>
                <a:rPr lang="en-US" sz="3000" dirty="0" smtClean="0">
                  <a:latin typeface="Corbel" pitchFamily="34" charset="0"/>
                </a:rPr>
                <a:t>Adverse impact</a:t>
              </a:r>
            </a:p>
            <a:p>
              <a:pPr>
                <a:spcAft>
                  <a:spcPts val="1200"/>
                </a:spcAft>
              </a:pPr>
              <a:r>
                <a:rPr lang="en-US" sz="3000" dirty="0" smtClean="0">
                  <a:latin typeface="Corbel" pitchFamily="34" charset="0"/>
                </a:rPr>
                <a:t>Needs services</a:t>
              </a:r>
              <a:endParaRPr lang="en-US" sz="3000" dirty="0">
                <a:latin typeface="Corbel" pitchFamily="34" charset="0"/>
              </a:endParaRPr>
            </a:p>
            <a:p>
              <a:pPr algn="ctr"/>
              <a:r>
                <a:rPr lang="en-US" sz="3000" b="1" dirty="0" smtClean="0">
                  <a:latin typeface="Corbel" pitchFamily="34" charset="0"/>
                </a:rPr>
                <a:t>Process</a:t>
              </a:r>
            </a:p>
            <a:p>
              <a:pPr>
                <a:spcAft>
                  <a:spcPts val="1200"/>
                </a:spcAft>
              </a:pPr>
              <a:r>
                <a:rPr lang="en-US" sz="3000" dirty="0" smtClean="0">
                  <a:latin typeface="Corbel" pitchFamily="34" charset="0"/>
                </a:rPr>
                <a:t>OARs specify</a:t>
              </a:r>
              <a:endParaRPr lang="en-US" sz="3000" dirty="0">
                <a:latin typeface="Corbel" pitchFamily="34" charset="0"/>
              </a:endParaRPr>
            </a:p>
            <a:p>
              <a:pPr algn="ctr"/>
              <a:r>
                <a:rPr lang="en-US" sz="3000" b="1" dirty="0" smtClean="0">
                  <a:latin typeface="Corbel" pitchFamily="34" charset="0"/>
                </a:rPr>
                <a:t>Who</a:t>
              </a:r>
            </a:p>
            <a:p>
              <a:r>
                <a:rPr lang="en-US" sz="3000" dirty="0" smtClean="0">
                  <a:latin typeface="Corbel" pitchFamily="34" charset="0"/>
                </a:rPr>
                <a:t>Team with parent; at least one </a:t>
              </a:r>
              <a:r>
                <a:rPr lang="en-US" sz="3000" b="1" dirty="0" smtClean="0">
                  <a:latin typeface="Corbel" pitchFamily="34" charset="0"/>
                </a:rPr>
                <a:t>with ASD expertise</a:t>
              </a:r>
              <a:r>
                <a:rPr lang="en-US" sz="3000" dirty="0" smtClean="0">
                  <a:latin typeface="Corbel" pitchFamily="34" charset="0"/>
                </a:rPr>
                <a:t>; SLP</a:t>
              </a:r>
              <a:endParaRPr lang="en-US" sz="3000" dirty="0">
                <a:latin typeface="Corbel" pitchFamily="34" charset="0"/>
              </a:endParaRPr>
            </a:p>
          </p:txBody>
        </p:sp>
      </p:grpSp>
      <p:sp>
        <p:nvSpPr>
          <p:cNvPr id="2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a:t>
            </a:fld>
            <a:endParaRPr lang="en-US" sz="2400" b="1" dirty="0">
              <a:solidFill>
                <a:schemeClr val="tx1"/>
              </a:solidFill>
            </a:endParaRPr>
          </a:p>
        </p:txBody>
      </p:sp>
    </p:spTree>
    <p:extLst>
      <p:ext uri="{BB962C8B-B14F-4D97-AF65-F5344CB8AC3E}">
        <p14:creationId xmlns:p14="http://schemas.microsoft.com/office/powerpoint/2010/main" val="848935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Specify if . . .</a:t>
            </a:r>
            <a:endParaRPr lang="en-US" b="1" dirty="0"/>
          </a:p>
        </p:txBody>
      </p:sp>
      <p:sp>
        <p:nvSpPr>
          <p:cNvPr id="3" name="Content Placeholder 2"/>
          <p:cNvSpPr>
            <a:spLocks noGrp="1"/>
          </p:cNvSpPr>
          <p:nvPr>
            <p:ph idx="1"/>
          </p:nvPr>
        </p:nvSpPr>
        <p:spPr/>
        <p:txBody>
          <a:bodyPr/>
          <a:lstStyle/>
          <a:p>
            <a:r>
              <a:rPr lang="en-US" dirty="0" smtClean="0"/>
              <a:t>With or without accompanying ID</a:t>
            </a:r>
          </a:p>
          <a:p>
            <a:r>
              <a:rPr lang="en-US" dirty="0" smtClean="0"/>
              <a:t>With or without accompanying language impairment</a:t>
            </a:r>
          </a:p>
          <a:p>
            <a:r>
              <a:rPr lang="en-US" dirty="0" smtClean="0"/>
              <a:t>Associated with known medical or genetic condition or environmental factor</a:t>
            </a:r>
          </a:p>
          <a:p>
            <a:r>
              <a:rPr lang="en-US" dirty="0" smtClean="0"/>
              <a:t>Associated with another neurodevelopmental, mental, or behavioral disorder</a:t>
            </a:r>
          </a:p>
          <a:p>
            <a:r>
              <a:rPr lang="en-US" dirty="0" smtClean="0"/>
              <a:t>With catatonia</a:t>
            </a:r>
            <a:endParaRPr lang="en-US" dirty="0"/>
          </a:p>
        </p:txBody>
      </p:sp>
      <p:sp>
        <p:nvSpPr>
          <p:cNvPr id="4" name="Slide Number Placeholder 3"/>
          <p:cNvSpPr>
            <a:spLocks noGrp="1"/>
          </p:cNvSpPr>
          <p:nvPr>
            <p:ph type="sldNum" sz="quarter" idx="12"/>
          </p:nvPr>
        </p:nvSpPr>
        <p:spPr/>
        <p:txBody>
          <a:bodyPr/>
          <a:lstStyle/>
          <a:p>
            <a:fld id="{86A6AFC4-CD12-40B5-8A1E-273D9FD23C21}" type="slidenum">
              <a:rPr lang="en-US" smtClean="0"/>
              <a:t>20</a:t>
            </a:fld>
            <a:endParaRPr lang="en-US"/>
          </a:p>
        </p:txBody>
      </p:sp>
    </p:spTree>
    <p:extLst>
      <p:ext uri="{BB962C8B-B14F-4D97-AF65-F5344CB8AC3E}">
        <p14:creationId xmlns:p14="http://schemas.microsoft.com/office/powerpoint/2010/main" val="42522676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3626" y="533400"/>
            <a:ext cx="8379540" cy="3431709"/>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3200" dirty="0" smtClean="0">
                <a:latin typeface="Corbel" panose="020B0503020204020204" pitchFamily="34" charset="0"/>
              </a:rPr>
              <a:t>Some conditions are not recognized in the DSM-5 (e.g., Sensory Processing Disorder, Non-verbal Learning Disability)</a:t>
            </a:r>
          </a:p>
          <a:p>
            <a:pPr marL="1028700" lvl="1" indent="-571500">
              <a:spcAft>
                <a:spcPts val="3000"/>
              </a:spcAft>
              <a:buFont typeface="Lucida Grande"/>
              <a:buChar char="-"/>
            </a:pPr>
            <a:r>
              <a:rPr lang="en-US" sz="3200" dirty="0" smtClean="0">
                <a:latin typeface="Corbel" panose="020B0503020204020204" pitchFamily="34" charset="0"/>
              </a:rPr>
              <a:t>Many with </a:t>
            </a:r>
            <a:r>
              <a:rPr lang="en-US" sz="3200" smtClean="0">
                <a:latin typeface="Corbel" panose="020B0503020204020204" pitchFamily="34" charset="0"/>
              </a:rPr>
              <a:t>a non</a:t>
            </a:r>
            <a:r>
              <a:rPr lang="en-US" sz="3200" dirty="0" smtClean="0">
                <a:latin typeface="Corbel" panose="020B0503020204020204" pitchFamily="34" charset="0"/>
              </a:rPr>
              <a:t>-verbal </a:t>
            </a:r>
            <a:r>
              <a:rPr lang="en-US" sz="3200" smtClean="0">
                <a:latin typeface="Corbel" panose="020B0503020204020204" pitchFamily="34" charset="0"/>
              </a:rPr>
              <a:t>learning disability </a:t>
            </a:r>
            <a:r>
              <a:rPr lang="en-US" sz="3200" dirty="0" smtClean="0">
                <a:latin typeface="Corbel" panose="020B0503020204020204" pitchFamily="34" charset="0"/>
              </a:rPr>
              <a:t>will qualify under social communication disorder</a:t>
            </a:r>
          </a:p>
        </p:txBody>
      </p:sp>
      <p:sp>
        <p:nvSpPr>
          <p:cNvPr id="9"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21</a:t>
            </a:fld>
            <a:endParaRPr lang="en-US" sz="2400" b="1" dirty="0">
              <a:solidFill>
                <a:schemeClr val="tx1"/>
              </a:solidFill>
            </a:endParaRPr>
          </a:p>
        </p:txBody>
      </p:sp>
    </p:spTree>
    <p:extLst>
      <p:ext uri="{BB962C8B-B14F-4D97-AF65-F5344CB8AC3E}">
        <p14:creationId xmlns:p14="http://schemas.microsoft.com/office/powerpoint/2010/main" val="1469040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228600" y="1828800"/>
            <a:ext cx="8610600" cy="704850"/>
          </a:xfrm>
        </p:spPr>
        <p:txBody>
          <a:bodyPr>
            <a:normAutofit fontScale="90000"/>
          </a:bodyPr>
          <a:lstStyle/>
          <a:p>
            <a:pPr eaLnBrk="1" hangingPunct="1"/>
            <a:r>
              <a:rPr lang="en-US" altLang="en-US" sz="4000" b="1" dirty="0" smtClean="0">
                <a:latin typeface="Palatino Linotype" pitchFamily="18" charset="0"/>
                <a:ea typeface="ＭＳ Ｐゴシック" pitchFamily="34" charset="-128"/>
              </a:rPr>
              <a:t>The DSM-V and</a:t>
            </a:r>
            <a:br>
              <a:rPr lang="en-US" altLang="en-US" sz="4000" b="1" dirty="0" smtClean="0">
                <a:latin typeface="Palatino Linotype" pitchFamily="18" charset="0"/>
                <a:ea typeface="ＭＳ Ｐゴシック" pitchFamily="34" charset="-128"/>
              </a:rPr>
            </a:br>
            <a:r>
              <a:rPr lang="en-US" altLang="en-US" sz="4000" b="1" dirty="0" smtClean="0">
                <a:latin typeface="Palatino Linotype" pitchFamily="18" charset="0"/>
                <a:ea typeface="ＭＳ Ｐゴシック" pitchFamily="34" charset="-128"/>
              </a:rPr>
              <a:t>Oregon’s Eligibility Criteria</a:t>
            </a:r>
            <a:r>
              <a:rPr lang="en-US" altLang="en-US" sz="6000" b="1" dirty="0" smtClean="0">
                <a:latin typeface="Palatino Linotype" pitchFamily="18" charset="0"/>
                <a:ea typeface="ＭＳ Ｐゴシック" pitchFamily="34" charset="-128"/>
              </a:rPr>
              <a:t/>
            </a:r>
            <a:br>
              <a:rPr lang="en-US" altLang="en-US" sz="6000" b="1" dirty="0" smtClean="0">
                <a:latin typeface="Palatino Linotype" pitchFamily="18" charset="0"/>
                <a:ea typeface="ＭＳ Ｐゴシック" pitchFamily="34" charset="-128"/>
              </a:rPr>
            </a:br>
            <a:r>
              <a:rPr lang="en-US" altLang="en-US" sz="6000" b="1" dirty="0">
                <a:latin typeface="Palatino Linotype" pitchFamily="18" charset="0"/>
                <a:ea typeface="ＭＳ Ｐゴシック" pitchFamily="34" charset="-128"/>
              </a:rPr>
              <a:t/>
            </a:r>
            <a:br>
              <a:rPr lang="en-US" altLang="en-US" sz="6000" b="1" dirty="0">
                <a:latin typeface="Palatino Linotype"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endParaRPr lang="en-US" altLang="en-US" sz="3200" dirty="0" smtClean="0">
              <a:latin typeface="Poor Richard" pitchFamily="18" charset="0"/>
              <a:ea typeface="ＭＳ Ｐゴシック" pitchFamily="34" charset="-128"/>
            </a:endParaRPr>
          </a:p>
        </p:txBody>
      </p:sp>
      <p:sp>
        <p:nvSpPr>
          <p:cNvPr id="2" name="Rectangle 1"/>
          <p:cNvSpPr/>
          <p:nvPr/>
        </p:nvSpPr>
        <p:spPr>
          <a:xfrm>
            <a:off x="152400" y="1432773"/>
            <a:ext cx="8839200" cy="4968027"/>
          </a:xfrm>
          <a:prstGeom prst="rect">
            <a:avLst/>
          </a:prstGeom>
        </p:spPr>
        <p:txBody>
          <a:bodyPr wrap="square">
            <a:spAutoFit/>
          </a:bodyPr>
          <a:lstStyle/>
          <a:p>
            <a:pPr marL="457200" indent="-4572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Oregon Administrative Rules (OARs) specify a criteria and set of procedures, but guidance on what constitutes ASD is loosely defined and out-of-date</a:t>
            </a:r>
          </a:p>
          <a:p>
            <a:pPr marL="914400" lvl="1" indent="-457200">
              <a:spcAft>
                <a:spcPts val="672"/>
              </a:spcAft>
              <a:buFont typeface="Arial" panose="020B0604020202020204" pitchFamily="34" charset="0"/>
              <a:buChar char="•"/>
            </a:pPr>
            <a:r>
              <a:rPr lang="en-US" b="1" dirty="0" smtClean="0">
                <a:latin typeface="Corbel" pitchFamily="34" charset="0"/>
                <a:ea typeface="ＭＳ Ｐゴシック" charset="0"/>
                <a:cs typeface="ＭＳ Ｐゴシック" charset="0"/>
              </a:rPr>
              <a:t>Problems with the “four areas”</a:t>
            </a:r>
          </a:p>
          <a:p>
            <a:pPr marL="1371600" lvl="2" indent="-457200">
              <a:spcAft>
                <a:spcPts val="672"/>
              </a:spcAft>
              <a:buFont typeface="+mj-lt"/>
              <a:buAutoNum type="arabicPeriod"/>
            </a:pPr>
            <a:r>
              <a:rPr lang="en-US" b="1" dirty="0" smtClean="0">
                <a:solidFill>
                  <a:srgbClr val="C00000"/>
                </a:solidFill>
                <a:latin typeface="Corbel" pitchFamily="34" charset="0"/>
                <a:ea typeface="ＭＳ Ｐゴシック" charset="0"/>
                <a:cs typeface="ＭＳ Ｐゴシック" charset="0"/>
              </a:rPr>
              <a:t>Social and Communication as distinct categories</a:t>
            </a:r>
          </a:p>
          <a:p>
            <a:pPr marL="1828800" lvl="3" indent="-457200">
              <a:spcAft>
                <a:spcPts val="672"/>
              </a:spcAft>
              <a:buFont typeface="Arial" panose="020B0604020202020204" pitchFamily="34" charset="0"/>
              <a:buChar char="•"/>
            </a:pPr>
            <a:r>
              <a:rPr lang="en-US" dirty="0" smtClean="0">
                <a:solidFill>
                  <a:srgbClr val="008E2C"/>
                </a:solidFill>
                <a:latin typeface="Corbel" pitchFamily="34" charset="0"/>
                <a:ea typeface="ＭＳ Ｐゴシック" charset="0"/>
                <a:cs typeface="ＭＳ Ｐゴシック" charset="0"/>
              </a:rPr>
              <a:t>DSM-V combines into “Social Communication”</a:t>
            </a:r>
          </a:p>
          <a:p>
            <a:pPr marL="1371600" lvl="2" indent="-457200">
              <a:spcAft>
                <a:spcPts val="672"/>
              </a:spcAft>
              <a:buFont typeface="+mj-lt"/>
              <a:buAutoNum type="arabicPeriod"/>
            </a:pPr>
            <a:r>
              <a:rPr lang="en-US" b="1" dirty="0" smtClean="0">
                <a:solidFill>
                  <a:srgbClr val="C00000"/>
                </a:solidFill>
                <a:latin typeface="Corbel" pitchFamily="34" charset="0"/>
                <a:ea typeface="ＭＳ Ｐゴシック" charset="0"/>
                <a:cs typeface="ＭＳ Ｐゴシック" charset="0"/>
              </a:rPr>
              <a:t>Requirement for sensory impairment when research indicates about 4 out of 5 with confirmed dx. </a:t>
            </a:r>
            <a:r>
              <a:rPr lang="en-US" b="1" dirty="0">
                <a:solidFill>
                  <a:srgbClr val="C00000"/>
                </a:solidFill>
                <a:latin typeface="Corbel" pitchFamily="34" charset="0"/>
                <a:ea typeface="ＭＳ Ｐゴシック" charset="0"/>
                <a:cs typeface="ＭＳ Ｐゴシック" charset="0"/>
              </a:rPr>
              <a:t>o</a:t>
            </a:r>
            <a:r>
              <a:rPr lang="en-US" b="1" dirty="0" smtClean="0">
                <a:solidFill>
                  <a:srgbClr val="C00000"/>
                </a:solidFill>
                <a:latin typeface="Corbel" pitchFamily="34" charset="0"/>
                <a:ea typeface="ＭＳ Ｐゴシック" charset="0"/>
                <a:cs typeface="ＭＳ Ｐゴシック" charset="0"/>
              </a:rPr>
              <a:t>f ASD have sensory characteristics</a:t>
            </a:r>
          </a:p>
          <a:p>
            <a:pPr marL="1828800" lvl="3" indent="-457200">
              <a:spcAft>
                <a:spcPts val="672"/>
              </a:spcAft>
              <a:buFont typeface="Arial" panose="020B0604020202020204" pitchFamily="34" charset="0"/>
              <a:buChar char="•"/>
            </a:pPr>
            <a:r>
              <a:rPr lang="en-US" dirty="0" smtClean="0">
                <a:solidFill>
                  <a:srgbClr val="008E2C"/>
                </a:solidFill>
                <a:latin typeface="Corbel" pitchFamily="34" charset="0"/>
                <a:ea typeface="ＭＳ Ｐゴシック" charset="0"/>
                <a:cs typeface="ＭＳ Ｐゴシック" charset="0"/>
              </a:rPr>
              <a:t>DSM-V includes sensory under the section “must have 2 of 4” – so sensory difficulties can contribute identification, but lacking sensory won’t preclude diagnosis    </a:t>
            </a:r>
          </a:p>
          <a:p>
            <a:pPr marL="1371600" lvl="2" indent="-457200">
              <a:spcAft>
                <a:spcPts val="672"/>
              </a:spcAft>
              <a:buFont typeface="+mj-lt"/>
              <a:buAutoNum type="arabicPeriod"/>
            </a:pPr>
            <a:r>
              <a:rPr lang="en-US" b="1" dirty="0" smtClean="0">
                <a:solidFill>
                  <a:srgbClr val="C00000"/>
                </a:solidFill>
                <a:latin typeface="Corbel" pitchFamily="34" charset="0"/>
                <a:ea typeface="ＭＳ Ｐゴシック" charset="0"/>
                <a:cs typeface="ＭＳ Ｐゴシック" charset="0"/>
              </a:rPr>
              <a:t>Categories in OARs are vague and non-specific to ASD “Impairments in…”</a:t>
            </a:r>
          </a:p>
          <a:p>
            <a:pPr marL="1828800" lvl="3" indent="-457200">
              <a:spcAft>
                <a:spcPts val="672"/>
              </a:spcAft>
              <a:buFont typeface="Arial" panose="020B0604020202020204" pitchFamily="34" charset="0"/>
              <a:buChar char="•"/>
            </a:pPr>
            <a:r>
              <a:rPr lang="en-US" dirty="0" smtClean="0">
                <a:solidFill>
                  <a:srgbClr val="008E2C"/>
                </a:solidFill>
                <a:latin typeface="Corbel" pitchFamily="34" charset="0"/>
                <a:ea typeface="ＭＳ Ｐゴシック" charset="0"/>
                <a:cs typeface="ＭＳ Ｐゴシック" charset="0"/>
              </a:rPr>
              <a:t>DSM-V specifies core features (lack of emotional reciprocity, non-verbal communication, relationship development) - AND accounts for variability in severity of presentation.</a:t>
            </a:r>
          </a:p>
        </p:txBody>
      </p:sp>
      <p:sp>
        <p:nvSpPr>
          <p:cNvPr id="1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22</a:t>
            </a:fld>
            <a:endParaRPr lang="en-US" sz="2400" b="1" dirty="0">
              <a:solidFill>
                <a:schemeClr val="tx1"/>
              </a:solidFill>
            </a:endParaRPr>
          </a:p>
        </p:txBody>
      </p:sp>
    </p:spTree>
    <p:extLst>
      <p:ext uri="{BB962C8B-B14F-4D97-AF65-F5344CB8AC3E}">
        <p14:creationId xmlns:p14="http://schemas.microsoft.com/office/powerpoint/2010/main" val="3190847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24040" cy="1143000"/>
          </a:xfrm>
        </p:spPr>
        <p:txBody>
          <a:bodyPr>
            <a:noAutofit/>
          </a:bodyPr>
          <a:lstStyle/>
          <a:p>
            <a:r>
              <a:rPr lang="en-US" sz="4000" b="1" dirty="0" smtClean="0"/>
              <a:t>A continuum of impairments from higher to lower… </a:t>
            </a:r>
            <a:endParaRPr lang="en-US" sz="4000" b="1" dirty="0"/>
          </a:p>
        </p:txBody>
      </p:sp>
      <p:sp>
        <p:nvSpPr>
          <p:cNvPr id="4" name="Slide Number Placeholder 3"/>
          <p:cNvSpPr>
            <a:spLocks noGrp="1"/>
          </p:cNvSpPr>
          <p:nvPr>
            <p:ph type="sldNum" sz="quarter" idx="12"/>
          </p:nvPr>
        </p:nvSpPr>
        <p:spPr/>
        <p:txBody>
          <a:bodyPr/>
          <a:lstStyle/>
          <a:p>
            <a:fld id="{86A6AFC4-CD12-40B5-8A1E-273D9FD23C21}" type="slidenum">
              <a:rPr lang="en-US" smtClean="0"/>
              <a:t>23</a:t>
            </a:fld>
            <a:endParaRPr lang="en-US"/>
          </a:p>
        </p:txBody>
      </p:sp>
      <p:sp>
        <p:nvSpPr>
          <p:cNvPr id="5" name="Content Placeholder 2"/>
          <p:cNvSpPr txBox="1">
            <a:spLocks/>
          </p:cNvSpPr>
          <p:nvPr/>
        </p:nvSpPr>
        <p:spPr>
          <a:xfrm>
            <a:off x="304800" y="1600200"/>
            <a:ext cx="867164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latin typeface="Corbel" panose="020B0503020204020204" pitchFamily="34" charset="0"/>
              </a:rPr>
              <a:t>Deficits </a:t>
            </a:r>
            <a:r>
              <a:rPr lang="en-US" sz="2000" b="1" dirty="0">
                <a:solidFill>
                  <a:schemeClr val="tx1"/>
                </a:solidFill>
                <a:latin typeface="Corbel" panose="020B0503020204020204" pitchFamily="34" charset="0"/>
              </a:rPr>
              <a:t>in social communication and social </a:t>
            </a:r>
            <a:r>
              <a:rPr lang="en-US" sz="2000" b="1" dirty="0" smtClean="0">
                <a:solidFill>
                  <a:schemeClr val="tx1"/>
                </a:solidFill>
                <a:latin typeface="Corbel" panose="020B0503020204020204" pitchFamily="34" charset="0"/>
              </a:rPr>
              <a:t>interaction:</a:t>
            </a:r>
          </a:p>
          <a:p>
            <a:pPr marL="971550" lvl="1" indent="-514350" algn="l">
              <a:buFont typeface="+mj-lt"/>
              <a:buAutoNum type="arabicPeriod"/>
            </a:pPr>
            <a:r>
              <a:rPr lang="en-US" sz="2000" b="1" dirty="0">
                <a:solidFill>
                  <a:schemeClr val="tx1"/>
                </a:solidFill>
                <a:latin typeface="Corbel" panose="020B0503020204020204" pitchFamily="34" charset="0"/>
              </a:rPr>
              <a:t>social-emotional </a:t>
            </a:r>
            <a:r>
              <a:rPr lang="en-US" sz="2000" b="1" dirty="0" smtClean="0">
                <a:solidFill>
                  <a:schemeClr val="tx1"/>
                </a:solidFill>
                <a:latin typeface="Corbel" panose="020B0503020204020204" pitchFamily="34" charset="0"/>
              </a:rPr>
              <a:t>reciprocity </a:t>
            </a:r>
            <a:r>
              <a:rPr lang="en-US" sz="2000" i="1" dirty="0" smtClean="0">
                <a:solidFill>
                  <a:srgbClr val="C00000"/>
                </a:solidFill>
              </a:rPr>
              <a:t>ranging</a:t>
            </a:r>
            <a:r>
              <a:rPr lang="en-US" sz="2000" i="1" dirty="0">
                <a:solidFill>
                  <a:srgbClr val="C00000"/>
                </a:solidFill>
              </a:rPr>
              <a:t>, for example, from abnormal social approach and failure of normal back-and-forth conversation; to reduced sharing of interests, emotions, or affect; to failure to initiate or respond to social interactions.</a:t>
            </a:r>
            <a:endParaRPr lang="en-US" sz="2000" i="1" dirty="0" smtClean="0">
              <a:solidFill>
                <a:srgbClr val="C00000"/>
              </a:solidFill>
              <a:latin typeface="Corbel" panose="020B0503020204020204" pitchFamily="34" charset="0"/>
            </a:endParaRPr>
          </a:p>
          <a:p>
            <a:pPr marL="971550" lvl="1" indent="-514350" algn="l">
              <a:buFont typeface="+mj-lt"/>
              <a:buAutoNum type="arabicPeriod"/>
            </a:pPr>
            <a:r>
              <a:rPr lang="en-US" sz="2000" b="1" dirty="0">
                <a:solidFill>
                  <a:schemeClr val="tx1"/>
                </a:solidFill>
                <a:latin typeface="Corbel" panose="020B0503020204020204" pitchFamily="34" charset="0"/>
              </a:rPr>
              <a:t>nonverbal communicative behaviors used for social </a:t>
            </a:r>
            <a:r>
              <a:rPr lang="en-US" sz="2000" b="1" dirty="0" smtClean="0">
                <a:solidFill>
                  <a:schemeClr val="tx1"/>
                </a:solidFill>
                <a:latin typeface="Corbel" panose="020B0503020204020204" pitchFamily="34" charset="0"/>
              </a:rPr>
              <a:t>interaction </a:t>
            </a:r>
            <a:r>
              <a:rPr lang="en-US" sz="2000" i="1" dirty="0" smtClean="0">
                <a:solidFill>
                  <a:srgbClr val="C00000"/>
                </a:solidFill>
              </a:rPr>
              <a:t>ranging</a:t>
            </a:r>
            <a:r>
              <a:rPr lang="en-US" sz="2000" i="1" dirty="0">
                <a:solidFill>
                  <a:srgbClr val="C00000"/>
                </a:solidFill>
              </a:rPr>
              <a:t>, for example, from poorly integrated verbal and nonverbal communication; to abnormalities in eye contact and body language or deficits in understanding and use of gestures; to a total lack of facial expressions and nonverbal communication.</a:t>
            </a:r>
            <a:endParaRPr lang="en-US" sz="2000" i="1" dirty="0" smtClean="0">
              <a:solidFill>
                <a:srgbClr val="C00000"/>
              </a:solidFill>
              <a:latin typeface="Corbel" panose="020B0503020204020204" pitchFamily="34" charset="0"/>
            </a:endParaRPr>
          </a:p>
          <a:p>
            <a:pPr marL="971550" lvl="1" indent="-514350" algn="l">
              <a:buFont typeface="+mj-lt"/>
              <a:buAutoNum type="arabicPeriod"/>
            </a:pPr>
            <a:r>
              <a:rPr lang="en-US" sz="2000" b="1" dirty="0" smtClean="0">
                <a:solidFill>
                  <a:schemeClr val="tx1"/>
                </a:solidFill>
                <a:latin typeface="Corbel" panose="020B0503020204020204" pitchFamily="34" charset="0"/>
              </a:rPr>
              <a:t>Developing and maintaining relationships appropriate to their developmental level </a:t>
            </a:r>
            <a:r>
              <a:rPr lang="en-US" sz="2000" i="1" dirty="0">
                <a:solidFill>
                  <a:srgbClr val="C00000"/>
                </a:solidFill>
              </a:rPr>
              <a:t>ranging, for example, from difficulties adjusting behavior to suit various social contexts; to difficulties in sharing imaginative play or in making friends; to absence of interest in peers.</a:t>
            </a:r>
            <a:endParaRPr lang="en-US" sz="2000" i="1" dirty="0" smtClean="0">
              <a:solidFill>
                <a:srgbClr val="C00000"/>
              </a:solidFill>
              <a:latin typeface="Corbel" panose="020B0503020204020204" pitchFamily="34" charset="0"/>
            </a:endParaRPr>
          </a:p>
          <a:p>
            <a:pPr lvl="1" algn="l">
              <a:spcBef>
                <a:spcPts val="1800"/>
              </a:spcBef>
            </a:pPr>
            <a:r>
              <a:rPr lang="en-US" sz="2000" dirty="0" smtClean="0">
                <a:solidFill>
                  <a:schemeClr val="tx1"/>
                </a:solidFill>
                <a:latin typeface="Corbel" panose="020B0503020204020204" pitchFamily="34" charset="0"/>
              </a:rPr>
              <a:t>	</a:t>
            </a:r>
          </a:p>
        </p:txBody>
      </p:sp>
    </p:spTree>
    <p:extLst>
      <p:ext uri="{BB962C8B-B14F-4D97-AF65-F5344CB8AC3E}">
        <p14:creationId xmlns:p14="http://schemas.microsoft.com/office/powerpoint/2010/main" val="26709676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228600" y="1733550"/>
            <a:ext cx="8610600" cy="704850"/>
          </a:xfrm>
        </p:spPr>
        <p:txBody>
          <a:bodyPr>
            <a:normAutofit fontScale="90000"/>
          </a:bodyPr>
          <a:lstStyle/>
          <a:p>
            <a:pPr eaLnBrk="1" hangingPunct="1"/>
            <a:r>
              <a:rPr lang="en-US" altLang="en-US" sz="4000" b="1" dirty="0" smtClean="0">
                <a:latin typeface="Palatino Linotype" pitchFamily="18" charset="0"/>
                <a:ea typeface="ＭＳ Ｐゴシック" pitchFamily="34" charset="-128"/>
              </a:rPr>
              <a:t>The DSM-V and</a:t>
            </a:r>
            <a:br>
              <a:rPr lang="en-US" altLang="en-US" sz="4000" b="1" dirty="0" smtClean="0">
                <a:latin typeface="Palatino Linotype" pitchFamily="18" charset="0"/>
                <a:ea typeface="ＭＳ Ｐゴシック" pitchFamily="34" charset="-128"/>
              </a:rPr>
            </a:br>
            <a:r>
              <a:rPr lang="en-US" altLang="en-US" sz="4000" b="1" dirty="0" smtClean="0">
                <a:latin typeface="Palatino Linotype" pitchFamily="18" charset="0"/>
                <a:ea typeface="ＭＳ Ｐゴシック" pitchFamily="34" charset="-128"/>
              </a:rPr>
              <a:t>Oregon’s Eligibility Criteria</a:t>
            </a:r>
            <a:r>
              <a:rPr lang="en-US" altLang="en-US" sz="6000" b="1" dirty="0" smtClean="0">
                <a:latin typeface="Palatino Linotype" pitchFamily="18" charset="0"/>
                <a:ea typeface="ＭＳ Ｐゴシック" pitchFamily="34" charset="-128"/>
              </a:rPr>
              <a:t/>
            </a:r>
            <a:br>
              <a:rPr lang="en-US" altLang="en-US" sz="6000" b="1" dirty="0" smtClean="0">
                <a:latin typeface="Palatino Linotype" pitchFamily="18" charset="0"/>
                <a:ea typeface="ＭＳ Ｐゴシック" pitchFamily="34" charset="-128"/>
              </a:rPr>
            </a:br>
            <a:r>
              <a:rPr lang="en-US" altLang="en-US" sz="6000" b="1" dirty="0">
                <a:latin typeface="Palatino Linotype" pitchFamily="18" charset="0"/>
                <a:ea typeface="ＭＳ Ｐゴシック" pitchFamily="34" charset="-128"/>
              </a:rPr>
              <a:t/>
            </a:r>
            <a:br>
              <a:rPr lang="en-US" altLang="en-US" sz="6000" b="1" dirty="0">
                <a:latin typeface="Palatino Linotype"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endParaRPr lang="en-US" altLang="en-US" sz="3200" dirty="0" smtClean="0">
              <a:latin typeface="Poor Richard" pitchFamily="18" charset="0"/>
              <a:ea typeface="ＭＳ Ｐゴシック" pitchFamily="34" charset="-128"/>
            </a:endParaRPr>
          </a:p>
        </p:txBody>
      </p:sp>
      <p:sp>
        <p:nvSpPr>
          <p:cNvPr id="2" name="Rectangle 1"/>
          <p:cNvSpPr/>
          <p:nvPr/>
        </p:nvSpPr>
        <p:spPr>
          <a:xfrm>
            <a:off x="228600" y="1219200"/>
            <a:ext cx="8608140" cy="6353021"/>
          </a:xfrm>
          <a:prstGeom prst="rect">
            <a:avLst/>
          </a:prstGeom>
        </p:spPr>
        <p:txBody>
          <a:bodyPr wrap="square">
            <a:spAutoFit/>
          </a:bodyPr>
          <a:lstStyle/>
          <a:p>
            <a:pPr marL="457200" indent="-4572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Oregon Administrative Rules (OARs) specify a criteria and set of procedures, but guidance on what constitutes ASD is loosely defined and out-of-date</a:t>
            </a:r>
          </a:p>
          <a:p>
            <a:pPr marL="914400" lvl="1" indent="-457200">
              <a:spcAft>
                <a:spcPts val="672"/>
              </a:spcAft>
              <a:buFont typeface="Arial" panose="020B0604020202020204" pitchFamily="34" charset="0"/>
              <a:buChar char="•"/>
            </a:pPr>
            <a:r>
              <a:rPr lang="en-US" b="1" dirty="0" smtClean="0">
                <a:latin typeface="Corbel" pitchFamily="34" charset="0"/>
                <a:ea typeface="ＭＳ Ｐゴシック" charset="0"/>
                <a:cs typeface="ＭＳ Ｐゴシック" charset="0"/>
              </a:rPr>
              <a:t>Problems with the “four areas”</a:t>
            </a:r>
          </a:p>
          <a:p>
            <a:pPr marL="1371600" lvl="2" indent="-457200">
              <a:spcAft>
                <a:spcPts val="672"/>
              </a:spcAft>
              <a:buFont typeface="+mj-lt"/>
              <a:buAutoNum type="arabicPeriod" startAt="4"/>
            </a:pPr>
            <a:r>
              <a:rPr lang="en-US" b="1" dirty="0" smtClean="0">
                <a:solidFill>
                  <a:srgbClr val="C00000"/>
                </a:solidFill>
                <a:latin typeface="Corbel" pitchFamily="34" charset="0"/>
                <a:ea typeface="ＭＳ Ｐゴシック" charset="0"/>
                <a:cs typeface="ＭＳ Ｐゴシック" charset="0"/>
              </a:rPr>
              <a:t>Inconsistent and/or discrepant requirement. Meant to capture “scattering of skills” in ASD and prevent over-identification of students with significant cognitive impairment – problematic and confusing for teams, and it’s never been part of the DSM criteria.</a:t>
            </a:r>
          </a:p>
          <a:p>
            <a:pPr marL="1828800" lvl="3" indent="-457200">
              <a:spcAft>
                <a:spcPts val="672"/>
              </a:spcAft>
              <a:buFont typeface="Arial" panose="020B0604020202020204" pitchFamily="34" charset="0"/>
              <a:buChar char="•"/>
            </a:pPr>
            <a:r>
              <a:rPr lang="en-US" dirty="0" smtClean="0">
                <a:solidFill>
                  <a:srgbClr val="008E2C"/>
                </a:solidFill>
                <a:latin typeface="Corbel" pitchFamily="34" charset="0"/>
                <a:ea typeface="ＭＳ Ｐゴシック" charset="0"/>
                <a:cs typeface="ＭＳ Ｐゴシック" charset="0"/>
              </a:rPr>
              <a:t>DSM-V simply requires that “Disturbances </a:t>
            </a:r>
            <a:r>
              <a:rPr lang="en-US" dirty="0">
                <a:solidFill>
                  <a:srgbClr val="008E2C"/>
                </a:solidFill>
                <a:latin typeface="Corbel" pitchFamily="34" charset="0"/>
                <a:ea typeface="ＭＳ Ｐゴシック" charset="0"/>
                <a:cs typeface="ＭＳ Ｐゴシック" charset="0"/>
              </a:rPr>
              <a:t>not better explained by intellectual disability or global developmental </a:t>
            </a:r>
            <a:r>
              <a:rPr lang="en-US" dirty="0" smtClean="0">
                <a:solidFill>
                  <a:srgbClr val="008E2C"/>
                </a:solidFill>
                <a:latin typeface="Corbel" pitchFamily="34" charset="0"/>
                <a:ea typeface="ＭＳ Ｐゴシック" charset="0"/>
                <a:cs typeface="ＭＳ Ｐゴシック" charset="0"/>
              </a:rPr>
              <a:t>delay”</a:t>
            </a:r>
          </a:p>
          <a:p>
            <a:pPr marL="1371600" lvl="2" indent="-457200">
              <a:spcAft>
                <a:spcPts val="672"/>
              </a:spcAft>
              <a:buFont typeface="+mj-lt"/>
              <a:buAutoNum type="arabicPeriod" startAt="5"/>
            </a:pPr>
            <a:r>
              <a:rPr lang="en-US" b="1" dirty="0" smtClean="0">
                <a:solidFill>
                  <a:srgbClr val="C00000"/>
                </a:solidFill>
                <a:latin typeface="Corbel" pitchFamily="34" charset="0"/>
                <a:ea typeface="ＭＳ Ｐゴシック" charset="0"/>
                <a:cs typeface="ＭＳ Ｐゴシック" charset="0"/>
              </a:rPr>
              <a:t>Impairments must be documented over time and/or intensity. Does not factor in that difficulties may be less apparent when younger</a:t>
            </a:r>
          </a:p>
          <a:p>
            <a:pPr marL="1828800" lvl="3" indent="-457200">
              <a:spcAft>
                <a:spcPts val="672"/>
              </a:spcAft>
              <a:buFont typeface="Arial" panose="020B0604020202020204" pitchFamily="34" charset="0"/>
              <a:buChar char="•"/>
            </a:pPr>
            <a:r>
              <a:rPr lang="en-US" dirty="0" smtClean="0">
                <a:solidFill>
                  <a:srgbClr val="008E2C"/>
                </a:solidFill>
                <a:latin typeface="Corbel" pitchFamily="34" charset="0"/>
                <a:ea typeface="ＭＳ Ｐゴシック" charset="0"/>
                <a:cs typeface="ＭＳ Ｐゴシック" charset="0"/>
              </a:rPr>
              <a:t>DSM-V states that “Symptoms </a:t>
            </a:r>
            <a:r>
              <a:rPr lang="en-US" dirty="0">
                <a:solidFill>
                  <a:srgbClr val="008E2C"/>
                </a:solidFill>
                <a:latin typeface="Corbel" pitchFamily="34" charset="0"/>
                <a:ea typeface="ＭＳ Ｐゴシック" charset="0"/>
                <a:cs typeface="ＭＳ Ｐゴシック" charset="0"/>
              </a:rPr>
              <a:t>must be present in early childhood, but may not become fully manifest until social demands exceed limited capacities</a:t>
            </a:r>
            <a:r>
              <a:rPr lang="en-US" dirty="0" smtClean="0">
                <a:solidFill>
                  <a:srgbClr val="008E2C"/>
                </a:solidFill>
                <a:latin typeface="Corbel" pitchFamily="34" charset="0"/>
                <a:ea typeface="ＭＳ Ｐゴシック" charset="0"/>
                <a:cs typeface="ＭＳ Ｐゴシック" charset="0"/>
              </a:rPr>
              <a:t>.” – this acknowledges that young children with HFASD may appear “quirky” at 3, but that the gap will often widen as children get older </a:t>
            </a:r>
            <a:r>
              <a:rPr lang="en-US" i="1" dirty="0" smtClean="0">
                <a:solidFill>
                  <a:srgbClr val="008E2C"/>
                </a:solidFill>
                <a:latin typeface="Corbel" pitchFamily="34" charset="0"/>
                <a:ea typeface="ＭＳ Ｐゴシック" charset="0"/>
                <a:cs typeface="ＭＳ Ｐゴシック" charset="0"/>
              </a:rPr>
              <a:t>(this is why higher functioning students are often identified later)</a:t>
            </a:r>
          </a:p>
          <a:p>
            <a:pPr marL="1371600" lvl="2"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mj-lt"/>
              <a:buAutoNum type="arabicPeriod" startAt="4"/>
            </a:pPr>
            <a:endParaRPr lang="en-US" dirty="0" smtClean="0">
              <a:solidFill>
                <a:srgbClr val="008E2C"/>
              </a:solidFill>
              <a:latin typeface="Corbel" pitchFamily="34" charset="0"/>
              <a:ea typeface="ＭＳ Ｐゴシック" charset="0"/>
              <a:cs typeface="ＭＳ Ｐゴシック" charset="0"/>
            </a:endParaRPr>
          </a:p>
        </p:txBody>
      </p:sp>
      <p:sp>
        <p:nvSpPr>
          <p:cNvPr id="1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24</a:t>
            </a:fld>
            <a:endParaRPr lang="en-US" sz="2400" b="1" dirty="0">
              <a:solidFill>
                <a:schemeClr val="tx1"/>
              </a:solidFill>
            </a:endParaRPr>
          </a:p>
        </p:txBody>
      </p:sp>
    </p:spTree>
    <p:extLst>
      <p:ext uri="{BB962C8B-B14F-4D97-AF65-F5344CB8AC3E}">
        <p14:creationId xmlns:p14="http://schemas.microsoft.com/office/powerpoint/2010/main" val="729717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228600" y="1962150"/>
            <a:ext cx="8610600" cy="704850"/>
          </a:xfrm>
        </p:spPr>
        <p:txBody>
          <a:bodyPr>
            <a:normAutofit fontScale="90000"/>
          </a:bodyPr>
          <a:lstStyle/>
          <a:p>
            <a:pPr eaLnBrk="1" hangingPunct="1"/>
            <a:r>
              <a:rPr lang="en-US" altLang="en-US" sz="4000" b="1" dirty="0" smtClean="0">
                <a:latin typeface="Palatino Linotype" pitchFamily="18" charset="0"/>
                <a:ea typeface="ＭＳ Ｐゴシック" pitchFamily="34" charset="-128"/>
              </a:rPr>
              <a:t>The DSM-V and</a:t>
            </a:r>
            <a:br>
              <a:rPr lang="en-US" altLang="en-US" sz="4000" b="1" dirty="0" smtClean="0">
                <a:latin typeface="Palatino Linotype" pitchFamily="18" charset="0"/>
                <a:ea typeface="ＭＳ Ｐゴシック" pitchFamily="34" charset="-128"/>
              </a:rPr>
            </a:br>
            <a:r>
              <a:rPr lang="en-US" altLang="en-US" sz="4000" b="1" dirty="0" smtClean="0">
                <a:latin typeface="Palatino Linotype" pitchFamily="18" charset="0"/>
                <a:ea typeface="ＭＳ Ｐゴシック" pitchFamily="34" charset="-128"/>
              </a:rPr>
              <a:t>Oregon’s Eligibility Criteria</a:t>
            </a:r>
            <a:r>
              <a:rPr lang="en-US" altLang="en-US" sz="6000" b="1" dirty="0" smtClean="0">
                <a:latin typeface="Palatino Linotype" pitchFamily="18" charset="0"/>
                <a:ea typeface="ＭＳ Ｐゴシック" pitchFamily="34" charset="-128"/>
              </a:rPr>
              <a:t/>
            </a:r>
            <a:br>
              <a:rPr lang="en-US" altLang="en-US" sz="6000" b="1" dirty="0" smtClean="0">
                <a:latin typeface="Palatino Linotype" pitchFamily="18" charset="0"/>
                <a:ea typeface="ＭＳ Ｐゴシック" pitchFamily="34" charset="-128"/>
              </a:rPr>
            </a:br>
            <a:r>
              <a:rPr lang="en-US" altLang="en-US" sz="6000" b="1" dirty="0">
                <a:latin typeface="Palatino Linotype" pitchFamily="18" charset="0"/>
                <a:ea typeface="ＭＳ Ｐゴシック" pitchFamily="34" charset="-128"/>
              </a:rPr>
              <a:t/>
            </a:r>
            <a:br>
              <a:rPr lang="en-US" altLang="en-US" sz="6000" b="1" dirty="0">
                <a:latin typeface="Palatino Linotype"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endParaRPr lang="en-US" altLang="en-US" sz="3200" dirty="0" smtClean="0">
              <a:latin typeface="Poor Richard" pitchFamily="18" charset="0"/>
              <a:ea typeface="ＭＳ Ｐゴシック" pitchFamily="34" charset="-128"/>
            </a:endParaRPr>
          </a:p>
        </p:txBody>
      </p:sp>
      <p:sp>
        <p:nvSpPr>
          <p:cNvPr id="2" name="Rectangle 1"/>
          <p:cNvSpPr/>
          <p:nvPr/>
        </p:nvSpPr>
        <p:spPr>
          <a:xfrm>
            <a:off x="228600" y="1524000"/>
            <a:ext cx="8608140" cy="5452775"/>
          </a:xfrm>
          <a:prstGeom prst="rect">
            <a:avLst/>
          </a:prstGeom>
        </p:spPr>
        <p:txBody>
          <a:bodyPr wrap="square">
            <a:spAutoFit/>
          </a:bodyPr>
          <a:lstStyle/>
          <a:p>
            <a:pPr marL="457200" indent="-4572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Other advantages?</a:t>
            </a:r>
          </a:p>
          <a:p>
            <a:pPr marL="914400" lvl="1" indent="-457200">
              <a:spcAft>
                <a:spcPts val="672"/>
              </a:spcAft>
              <a:buFont typeface="Arial" panose="020B0604020202020204" pitchFamily="34" charset="0"/>
              <a:buChar char="•"/>
            </a:pPr>
            <a:r>
              <a:rPr lang="en-US" b="1" dirty="0" smtClean="0">
                <a:latin typeface="Corbel" pitchFamily="34" charset="0"/>
                <a:ea typeface="ＭＳ Ｐゴシック" charset="0"/>
                <a:cs typeface="ＭＳ Ｐゴシック" charset="0"/>
              </a:rPr>
              <a:t>The level system</a:t>
            </a:r>
          </a:p>
          <a:p>
            <a:pPr marL="1371600" lvl="2" indent="-457200">
              <a:spcAft>
                <a:spcPts val="672"/>
              </a:spcAft>
              <a:buFont typeface="Arial" panose="020B0604020202020204" pitchFamily="34" charset="0"/>
              <a:buChar char="•"/>
            </a:pPr>
            <a:r>
              <a:rPr lang="en-US" b="1" dirty="0" smtClean="0">
                <a:latin typeface="Corbel" pitchFamily="34" charset="0"/>
                <a:ea typeface="ＭＳ Ｐゴシック" charset="0"/>
                <a:cs typeface="ＭＳ Ｐゴシック" charset="0"/>
              </a:rPr>
              <a:t>Level three replaces less precise terms “low functioning”, “classic” </a:t>
            </a:r>
          </a:p>
          <a:p>
            <a:pPr marL="1371600" lvl="2" indent="-457200">
              <a:spcAft>
                <a:spcPts val="672"/>
              </a:spcAft>
              <a:buFont typeface="Arial" panose="020B0604020202020204" pitchFamily="34" charset="0"/>
              <a:buChar char="•"/>
            </a:pPr>
            <a:r>
              <a:rPr lang="en-US" b="1" dirty="0" smtClean="0">
                <a:latin typeface="Corbel" pitchFamily="34" charset="0"/>
                <a:ea typeface="ＭＳ Ｐゴシック" charset="0"/>
                <a:cs typeface="ＭＳ Ｐゴシック" charset="0"/>
              </a:rPr>
              <a:t>Level one replaces “high functioning”, Asperger Syndrome</a:t>
            </a:r>
          </a:p>
          <a:p>
            <a:pPr marL="1371600" lvl="2" indent="-457200">
              <a:spcAft>
                <a:spcPts val="672"/>
              </a:spcAft>
              <a:buFont typeface="Arial" panose="020B0604020202020204" pitchFamily="34" charset="0"/>
              <a:buChar char="•"/>
            </a:pPr>
            <a:r>
              <a:rPr lang="en-US" b="1" dirty="0" smtClean="0">
                <a:latin typeface="Corbel" pitchFamily="34" charset="0"/>
                <a:ea typeface="ＭＳ Ｐゴシック" charset="0"/>
                <a:cs typeface="ＭＳ Ｐゴシック" charset="0"/>
              </a:rPr>
              <a:t>Level two acknowledged that there are some students that cannot be described as either low or high functioning.</a:t>
            </a:r>
          </a:p>
          <a:p>
            <a:pPr lvl="1">
              <a:spcAft>
                <a:spcPts val="672"/>
              </a:spcAft>
            </a:pPr>
            <a:endParaRPr lang="en-US" b="1" dirty="0">
              <a:latin typeface="Corbel" pitchFamily="34" charset="0"/>
              <a:ea typeface="ＭＳ Ｐゴシック" charset="0"/>
              <a:cs typeface="ＭＳ Ｐゴシック" charset="0"/>
            </a:endParaRPr>
          </a:p>
          <a:p>
            <a:pPr lvl="1">
              <a:spcAft>
                <a:spcPts val="672"/>
              </a:spcAft>
            </a:pPr>
            <a:r>
              <a:rPr lang="en-US" b="1" dirty="0" smtClean="0">
                <a:latin typeface="Corbel" pitchFamily="34" charset="0"/>
                <a:ea typeface="ＭＳ Ｐゴシック" charset="0"/>
                <a:cs typeface="ＭＳ Ｐゴシック" charset="0"/>
              </a:rPr>
              <a:t>Comment: “High Functioning” has been problematic to some who say it risks under-stating the impact of the disability and the need for support. </a:t>
            </a:r>
          </a:p>
          <a:p>
            <a:pPr marL="1371600" lvl="2" indent="-457200">
              <a:spcAft>
                <a:spcPts val="672"/>
              </a:spcAft>
              <a:buFont typeface="Arial" panose="020B0604020202020204" pitchFamily="34" charset="0"/>
              <a:buChar char="•"/>
            </a:pPr>
            <a:r>
              <a:rPr lang="en-US" b="1" dirty="0" smtClean="0">
                <a:latin typeface="Corbel" pitchFamily="34" charset="0"/>
                <a:ea typeface="ＭＳ Ｐゴシック" charset="0"/>
                <a:cs typeface="ＭＳ Ｐゴシック" charset="0"/>
              </a:rPr>
              <a:t>While the terms we use are imperfect, we should recognize that a student with ASD who has excellent language but struggles with the social use, versus a student with ASD has little to no functional speech to meet their daily needs.</a:t>
            </a:r>
          </a:p>
          <a:p>
            <a:pPr marL="1371600" lvl="2"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mj-lt"/>
              <a:buAutoNum type="arabicPeriod" startAt="4"/>
            </a:pPr>
            <a:endParaRPr lang="en-US" dirty="0" smtClean="0">
              <a:solidFill>
                <a:srgbClr val="008E2C"/>
              </a:solidFill>
              <a:latin typeface="Corbel" pitchFamily="34" charset="0"/>
              <a:ea typeface="ＭＳ Ｐゴシック" charset="0"/>
              <a:cs typeface="ＭＳ Ｐゴシック" charset="0"/>
            </a:endParaRPr>
          </a:p>
        </p:txBody>
      </p:sp>
      <p:sp>
        <p:nvSpPr>
          <p:cNvPr id="1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25</a:t>
            </a:fld>
            <a:endParaRPr lang="en-US" sz="2400" b="1" dirty="0">
              <a:solidFill>
                <a:schemeClr val="tx1"/>
              </a:solidFill>
            </a:endParaRPr>
          </a:p>
        </p:txBody>
      </p:sp>
    </p:spTree>
    <p:extLst>
      <p:ext uri="{BB962C8B-B14F-4D97-AF65-F5344CB8AC3E}">
        <p14:creationId xmlns:p14="http://schemas.microsoft.com/office/powerpoint/2010/main" val="1915230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228600" y="1962150"/>
            <a:ext cx="8610600" cy="704850"/>
          </a:xfrm>
        </p:spPr>
        <p:txBody>
          <a:bodyPr>
            <a:normAutofit fontScale="90000"/>
          </a:bodyPr>
          <a:lstStyle/>
          <a:p>
            <a:r>
              <a:rPr lang="en-US" altLang="en-US" sz="4000" b="1" dirty="0">
                <a:latin typeface="Palatino Linotype" pitchFamily="18" charset="0"/>
                <a:ea typeface="ＭＳ Ｐゴシック" pitchFamily="34" charset="-128"/>
              </a:rPr>
              <a:t>The DSM-V and</a:t>
            </a:r>
            <a:br>
              <a:rPr lang="en-US" altLang="en-US" sz="4000" b="1" dirty="0">
                <a:latin typeface="Palatino Linotype" pitchFamily="18" charset="0"/>
                <a:ea typeface="ＭＳ Ｐゴシック" pitchFamily="34" charset="-128"/>
              </a:rPr>
            </a:br>
            <a:r>
              <a:rPr lang="en-US" altLang="en-US" sz="4000" b="1" dirty="0">
                <a:latin typeface="Palatino Linotype" pitchFamily="18" charset="0"/>
                <a:ea typeface="ＭＳ Ｐゴシック" pitchFamily="34" charset="-128"/>
              </a:rPr>
              <a:t>Oregon’s Eligibility Criteria</a:t>
            </a:r>
            <a:r>
              <a:rPr lang="en-US" altLang="en-US" sz="6000" b="1" dirty="0" smtClean="0">
                <a:latin typeface="Palatino Linotype" pitchFamily="18" charset="0"/>
                <a:ea typeface="ＭＳ Ｐゴシック" pitchFamily="34" charset="-128"/>
              </a:rPr>
              <a:t/>
            </a:r>
            <a:br>
              <a:rPr lang="en-US" altLang="en-US" sz="6000" b="1" dirty="0" smtClean="0">
                <a:latin typeface="Palatino Linotype" pitchFamily="18" charset="0"/>
                <a:ea typeface="ＭＳ Ｐゴシック" pitchFamily="34" charset="-128"/>
              </a:rPr>
            </a:br>
            <a:r>
              <a:rPr lang="en-US" altLang="en-US" sz="6000" b="1" dirty="0">
                <a:latin typeface="Palatino Linotype" pitchFamily="18" charset="0"/>
                <a:ea typeface="ＭＳ Ｐゴシック" pitchFamily="34" charset="-128"/>
              </a:rPr>
              <a:t/>
            </a:r>
            <a:br>
              <a:rPr lang="en-US" altLang="en-US" sz="6000" b="1" dirty="0">
                <a:latin typeface="Palatino Linotype"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endParaRPr lang="en-US" altLang="en-US" sz="3200" dirty="0" smtClean="0">
              <a:latin typeface="Poor Richard" pitchFamily="18" charset="0"/>
              <a:ea typeface="ＭＳ Ｐゴシック" pitchFamily="34" charset="-128"/>
            </a:endParaRPr>
          </a:p>
        </p:txBody>
      </p:sp>
      <p:sp>
        <p:nvSpPr>
          <p:cNvPr id="2" name="Rectangle 1"/>
          <p:cNvSpPr/>
          <p:nvPr/>
        </p:nvSpPr>
        <p:spPr>
          <a:xfrm>
            <a:off x="228600" y="1828006"/>
            <a:ext cx="8608140" cy="5642570"/>
          </a:xfrm>
          <a:prstGeom prst="rect">
            <a:avLst/>
          </a:prstGeom>
        </p:spPr>
        <p:txBody>
          <a:bodyPr wrap="square">
            <a:spAutoFit/>
          </a:bodyPr>
          <a:lstStyle/>
          <a:p>
            <a:pPr marL="457200" indent="-457200">
              <a:spcAft>
                <a:spcPts val="672"/>
              </a:spcAft>
              <a:buFont typeface="Arial" panose="020B0604020202020204" pitchFamily="34" charset="0"/>
              <a:buChar char="•"/>
            </a:pPr>
            <a:r>
              <a:rPr lang="en-US" sz="2000" b="1" dirty="0" smtClean="0">
                <a:solidFill>
                  <a:srgbClr val="008E2C"/>
                </a:solidFill>
                <a:latin typeface="Corbel" pitchFamily="34" charset="0"/>
                <a:ea typeface="ＭＳ Ｐゴシック" charset="0"/>
                <a:cs typeface="ＭＳ Ｐゴシック" charset="0"/>
              </a:rPr>
              <a:t>Proposal: </a:t>
            </a:r>
            <a:r>
              <a:rPr lang="en-US" sz="2000" b="1" dirty="0" smtClean="0">
                <a:latin typeface="Corbel" pitchFamily="34" charset="0"/>
                <a:ea typeface="ＭＳ Ｐゴシック" charset="0"/>
                <a:cs typeface="ＭＳ Ｐゴシック" charset="0"/>
              </a:rPr>
              <a:t>The DSM-V can inform the evaluation and eligibility determination, even though we continue to use the Oregon eligibility criteria. We can recognize problems with the current criteria while still operating within it.</a:t>
            </a:r>
          </a:p>
          <a:p>
            <a:pPr>
              <a:spcAft>
                <a:spcPts val="672"/>
              </a:spcAft>
            </a:pPr>
            <a:endParaRPr lang="en-US" sz="2000" b="1" dirty="0" smtClean="0">
              <a:latin typeface="Corbel" pitchFamily="34" charset="0"/>
              <a:ea typeface="ＭＳ Ｐゴシック" charset="0"/>
              <a:cs typeface="ＭＳ Ｐゴシック" charset="0"/>
            </a:endParaRPr>
          </a:p>
          <a:p>
            <a:pPr marL="457200" indent="-457200">
              <a:spcAft>
                <a:spcPts val="672"/>
              </a:spcAft>
              <a:buFont typeface="Arial" panose="020B0604020202020204" pitchFamily="34" charset="0"/>
              <a:buChar char="•"/>
            </a:pPr>
            <a:r>
              <a:rPr lang="en-US" sz="2000" b="1" dirty="0" smtClean="0">
                <a:solidFill>
                  <a:srgbClr val="008E2C"/>
                </a:solidFill>
                <a:latin typeface="Corbel" pitchFamily="34" charset="0"/>
                <a:ea typeface="ＭＳ Ｐゴシック" charset="0"/>
                <a:cs typeface="ＭＳ Ｐゴシック" charset="0"/>
              </a:rPr>
              <a:t>Rationale: </a:t>
            </a:r>
            <a:r>
              <a:rPr lang="en-US" sz="2000" b="1" dirty="0" smtClean="0">
                <a:latin typeface="Corbel" pitchFamily="34" charset="0"/>
                <a:ea typeface="ＭＳ Ｐゴシック" charset="0"/>
                <a:cs typeface="ＭＳ Ｐゴシック" charset="0"/>
              </a:rPr>
              <a:t>The DSM-V reflects the best and most current scientific consensus on the </a:t>
            </a:r>
            <a:r>
              <a:rPr lang="en-US" sz="2000" b="1" u="sng" dirty="0" smtClean="0">
                <a:latin typeface="Corbel" pitchFamily="34" charset="0"/>
                <a:ea typeface="ＭＳ Ｐゴシック" charset="0"/>
                <a:cs typeface="ＭＳ Ｐゴシック" charset="0"/>
              </a:rPr>
              <a:t>combination</a:t>
            </a:r>
            <a:r>
              <a:rPr lang="en-US" sz="2000" b="1" dirty="0" smtClean="0">
                <a:latin typeface="Corbel" pitchFamily="34" charset="0"/>
                <a:ea typeface="ＭＳ Ｐゴシック" charset="0"/>
                <a:cs typeface="ＭＳ Ｐゴシック" charset="0"/>
              </a:rPr>
              <a:t> of observable behaviors that add up to ASD. It provides specificity in those behaviors and the range of severities. In addition, the state is heading in this direction (see: ASD Commission Sub-Committee recommendation)</a:t>
            </a:r>
          </a:p>
          <a:p>
            <a:pPr marL="457200" indent="-457200">
              <a:spcAft>
                <a:spcPts val="672"/>
              </a:spcAft>
              <a:buFont typeface="Arial" panose="020B0604020202020204" pitchFamily="34" charset="0"/>
              <a:buChar char="•"/>
            </a:pPr>
            <a:endParaRPr lang="en-US" sz="2000" b="1" dirty="0">
              <a:latin typeface="Corbel" pitchFamily="34" charset="0"/>
              <a:ea typeface="ＭＳ Ｐゴシック" charset="0"/>
              <a:cs typeface="ＭＳ Ｐゴシック" charset="0"/>
            </a:endParaRPr>
          </a:p>
          <a:p>
            <a:pPr lvl="1">
              <a:spcAft>
                <a:spcPts val="672"/>
              </a:spcAft>
            </a:pPr>
            <a:endParaRPr lang="en-US" sz="2000" b="1" dirty="0" smtClean="0">
              <a:latin typeface="Corbel" pitchFamily="34" charset="0"/>
              <a:ea typeface="ＭＳ Ｐゴシック" charset="0"/>
              <a:cs typeface="ＭＳ Ｐゴシック" charset="0"/>
            </a:endParaRPr>
          </a:p>
          <a:p>
            <a:pPr>
              <a:spcAft>
                <a:spcPts val="672"/>
              </a:spcAft>
            </a:pPr>
            <a:endParaRPr lang="en-US" sz="2000" b="1" dirty="0" smtClean="0">
              <a:solidFill>
                <a:srgbClr val="008E2C"/>
              </a:solidFill>
              <a:latin typeface="Corbel" pitchFamily="34" charset="0"/>
              <a:ea typeface="ＭＳ Ｐゴシック" charset="0"/>
              <a:cs typeface="ＭＳ Ｐゴシック" charset="0"/>
            </a:endParaRPr>
          </a:p>
          <a:p>
            <a:pPr marL="457200"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mj-lt"/>
              <a:buAutoNum type="arabicPeriod" startAt="4"/>
            </a:pPr>
            <a:endParaRPr lang="en-US" dirty="0" smtClean="0">
              <a:solidFill>
                <a:srgbClr val="008E2C"/>
              </a:solidFill>
              <a:latin typeface="Corbel" pitchFamily="34" charset="0"/>
              <a:ea typeface="ＭＳ Ｐゴシック" charset="0"/>
              <a:cs typeface="ＭＳ Ｐゴシック" charset="0"/>
            </a:endParaRPr>
          </a:p>
        </p:txBody>
      </p:sp>
      <p:sp>
        <p:nvSpPr>
          <p:cNvPr id="1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26</a:t>
            </a:fld>
            <a:endParaRPr lang="en-US" sz="2400" b="1" dirty="0">
              <a:solidFill>
                <a:schemeClr val="tx1"/>
              </a:solidFill>
            </a:endParaRPr>
          </a:p>
        </p:txBody>
      </p:sp>
    </p:spTree>
    <p:extLst>
      <p:ext uri="{BB962C8B-B14F-4D97-AF65-F5344CB8AC3E}">
        <p14:creationId xmlns:p14="http://schemas.microsoft.com/office/powerpoint/2010/main" val="108636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228600" y="1966900"/>
            <a:ext cx="8610600" cy="704850"/>
          </a:xfrm>
        </p:spPr>
        <p:txBody>
          <a:bodyPr>
            <a:normAutofit fontScale="90000"/>
          </a:bodyPr>
          <a:lstStyle/>
          <a:p>
            <a:r>
              <a:rPr lang="en-US" altLang="en-US" sz="3800" b="1" dirty="0" smtClean="0">
                <a:latin typeface="Palatino Linotype" pitchFamily="18" charset="0"/>
                <a:ea typeface="ＭＳ Ｐゴシック" pitchFamily="34" charset="-128"/>
              </a:rPr>
              <a:t>Utilizing the DSM-V to</a:t>
            </a:r>
            <a:br>
              <a:rPr lang="en-US" altLang="en-US" sz="3800" b="1" dirty="0" smtClean="0">
                <a:latin typeface="Palatino Linotype" pitchFamily="18" charset="0"/>
                <a:ea typeface="ＭＳ Ｐゴシック" pitchFamily="34" charset="-128"/>
              </a:rPr>
            </a:br>
            <a:r>
              <a:rPr lang="en-US" altLang="en-US" sz="3800" b="1" dirty="0" smtClean="0">
                <a:latin typeface="Palatino Linotype" pitchFamily="18" charset="0"/>
                <a:ea typeface="ＭＳ Ｐゴシック" pitchFamily="34" charset="-128"/>
              </a:rPr>
              <a:t>Inform and Assist with ASD Evaluations</a:t>
            </a:r>
            <a:r>
              <a:rPr lang="en-US" altLang="en-US" sz="6000" b="1" dirty="0" smtClean="0">
                <a:latin typeface="Palatino Linotype" pitchFamily="18" charset="0"/>
                <a:ea typeface="ＭＳ Ｐゴシック" pitchFamily="34" charset="-128"/>
              </a:rPr>
              <a:t/>
            </a:r>
            <a:br>
              <a:rPr lang="en-US" altLang="en-US" sz="6000" b="1" dirty="0" smtClean="0">
                <a:latin typeface="Palatino Linotype" pitchFamily="18" charset="0"/>
                <a:ea typeface="ＭＳ Ｐゴシック" pitchFamily="34" charset="-128"/>
              </a:rPr>
            </a:br>
            <a:r>
              <a:rPr lang="en-US" altLang="en-US" sz="6000" b="1" dirty="0">
                <a:latin typeface="Palatino Linotype" pitchFamily="18" charset="0"/>
                <a:ea typeface="ＭＳ Ｐゴシック" pitchFamily="34" charset="-128"/>
              </a:rPr>
              <a:t/>
            </a:r>
            <a:br>
              <a:rPr lang="en-US" altLang="en-US" sz="6000" b="1" dirty="0">
                <a:latin typeface="Palatino Linotype"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endParaRPr lang="en-US" altLang="en-US" sz="3200" dirty="0" smtClean="0">
              <a:latin typeface="Poor Richard" pitchFamily="18" charset="0"/>
              <a:ea typeface="ＭＳ Ｐゴシック" pitchFamily="34" charset="-128"/>
            </a:endParaRPr>
          </a:p>
        </p:txBody>
      </p:sp>
      <p:sp>
        <p:nvSpPr>
          <p:cNvPr id="2" name="Rectangle 1"/>
          <p:cNvSpPr/>
          <p:nvPr/>
        </p:nvSpPr>
        <p:spPr>
          <a:xfrm>
            <a:off x="228600" y="1524000"/>
            <a:ext cx="8608140" cy="2295500"/>
          </a:xfrm>
          <a:prstGeom prst="rect">
            <a:avLst/>
          </a:prstGeom>
        </p:spPr>
        <p:txBody>
          <a:bodyPr wrap="square">
            <a:spAutoFit/>
          </a:bodyPr>
          <a:lstStyle/>
          <a:p>
            <a:pPr marL="457200" indent="-457200">
              <a:spcAft>
                <a:spcPts val="672"/>
              </a:spcAft>
              <a:buFont typeface="Arial" panose="020B0604020202020204" pitchFamily="34" charset="0"/>
              <a:buChar char="•"/>
            </a:pPr>
            <a:endParaRPr lang="en-US" sz="2000" b="1" dirty="0">
              <a:latin typeface="Corbel" pitchFamily="34" charset="0"/>
              <a:ea typeface="ＭＳ Ｐゴシック" charset="0"/>
              <a:cs typeface="ＭＳ Ｐゴシック" charset="0"/>
            </a:endParaRPr>
          </a:p>
          <a:p>
            <a:pPr lvl="1">
              <a:spcAft>
                <a:spcPts val="672"/>
              </a:spcAft>
            </a:pPr>
            <a:endParaRPr lang="en-US" sz="2000" b="1" dirty="0" smtClean="0">
              <a:latin typeface="Corbel" pitchFamily="34" charset="0"/>
              <a:ea typeface="ＭＳ Ｐゴシック" charset="0"/>
              <a:cs typeface="ＭＳ Ｐゴシック" charset="0"/>
            </a:endParaRPr>
          </a:p>
          <a:p>
            <a:pPr>
              <a:spcAft>
                <a:spcPts val="672"/>
              </a:spcAft>
            </a:pPr>
            <a:endParaRPr lang="en-US" sz="2000" b="1" dirty="0" smtClean="0">
              <a:solidFill>
                <a:srgbClr val="008E2C"/>
              </a:solidFill>
              <a:latin typeface="Corbel" pitchFamily="34" charset="0"/>
              <a:ea typeface="ＭＳ Ｐゴシック" charset="0"/>
              <a:cs typeface="ＭＳ Ｐゴシック" charset="0"/>
            </a:endParaRPr>
          </a:p>
          <a:p>
            <a:pPr marL="457200"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mj-lt"/>
              <a:buAutoNum type="arabicPeriod" startAt="4"/>
            </a:pPr>
            <a:endParaRPr lang="en-US" dirty="0" smtClean="0">
              <a:solidFill>
                <a:srgbClr val="008E2C"/>
              </a:solidFill>
              <a:latin typeface="Corbel" pitchFamily="34" charset="0"/>
              <a:ea typeface="ＭＳ Ｐゴシック" charset="0"/>
              <a:cs typeface="ＭＳ Ｐゴシック" charset="0"/>
            </a:endParaRPr>
          </a:p>
        </p:txBody>
      </p:sp>
      <p:sp>
        <p:nvSpPr>
          <p:cNvPr id="1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27</a:t>
            </a:fld>
            <a:endParaRPr lang="en-US" sz="2400" b="1" dirty="0">
              <a:solidFill>
                <a:schemeClr val="tx1"/>
              </a:solidFill>
            </a:endParaRPr>
          </a:p>
        </p:txBody>
      </p:sp>
      <p:sp>
        <p:nvSpPr>
          <p:cNvPr id="5" name="Rectangle 4"/>
          <p:cNvSpPr/>
          <p:nvPr/>
        </p:nvSpPr>
        <p:spPr>
          <a:xfrm>
            <a:off x="228600" y="1828006"/>
            <a:ext cx="8608140" cy="2295500"/>
          </a:xfrm>
          <a:prstGeom prst="rect">
            <a:avLst/>
          </a:prstGeom>
        </p:spPr>
        <p:txBody>
          <a:bodyPr wrap="square">
            <a:spAutoFit/>
          </a:bodyPr>
          <a:lstStyle/>
          <a:p>
            <a:pPr marL="457200" indent="-457200">
              <a:spcAft>
                <a:spcPts val="672"/>
              </a:spcAft>
              <a:buFont typeface="Arial" panose="020B0604020202020204" pitchFamily="34" charset="0"/>
              <a:buChar char="•"/>
            </a:pPr>
            <a:endParaRPr lang="en-US" sz="2000" b="1" dirty="0">
              <a:latin typeface="Corbel" pitchFamily="34" charset="0"/>
              <a:ea typeface="ＭＳ Ｐゴシック" charset="0"/>
              <a:cs typeface="ＭＳ Ｐゴシック" charset="0"/>
            </a:endParaRPr>
          </a:p>
          <a:p>
            <a:pPr lvl="1">
              <a:spcAft>
                <a:spcPts val="672"/>
              </a:spcAft>
            </a:pPr>
            <a:endParaRPr lang="en-US" sz="2000" b="1" dirty="0" smtClean="0">
              <a:latin typeface="Corbel" pitchFamily="34" charset="0"/>
              <a:ea typeface="ＭＳ Ｐゴシック" charset="0"/>
              <a:cs typeface="ＭＳ Ｐゴシック" charset="0"/>
            </a:endParaRPr>
          </a:p>
          <a:p>
            <a:pPr>
              <a:spcAft>
                <a:spcPts val="672"/>
              </a:spcAft>
            </a:pPr>
            <a:endParaRPr lang="en-US" sz="2000" b="1" dirty="0" smtClean="0">
              <a:solidFill>
                <a:srgbClr val="008E2C"/>
              </a:solidFill>
              <a:latin typeface="Corbel" pitchFamily="34" charset="0"/>
              <a:ea typeface="ＭＳ Ｐゴシック" charset="0"/>
              <a:cs typeface="ＭＳ Ｐゴシック" charset="0"/>
            </a:endParaRPr>
          </a:p>
          <a:p>
            <a:pPr marL="457200"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a:p>
            <a:pPr marL="1371600" lvl="2" indent="-457200">
              <a:spcAft>
                <a:spcPts val="672"/>
              </a:spcAft>
              <a:buFont typeface="+mj-lt"/>
              <a:buAutoNum type="arabicPeriod" startAt="4"/>
            </a:pPr>
            <a:endParaRPr lang="en-US" dirty="0" smtClean="0">
              <a:solidFill>
                <a:srgbClr val="008E2C"/>
              </a:solidFill>
              <a:latin typeface="Corbel" pitchFamily="34" charset="0"/>
              <a:ea typeface="ＭＳ Ｐゴシック" charset="0"/>
              <a:cs typeface="ＭＳ Ｐゴシック" charset="0"/>
            </a:endParaRPr>
          </a:p>
        </p:txBody>
      </p:sp>
      <p:sp>
        <p:nvSpPr>
          <p:cNvPr id="6" name="Rectangle 5"/>
          <p:cNvSpPr/>
          <p:nvPr/>
        </p:nvSpPr>
        <p:spPr>
          <a:xfrm>
            <a:off x="228600" y="1828006"/>
            <a:ext cx="8608140" cy="4293483"/>
          </a:xfrm>
          <a:prstGeom prst="rect">
            <a:avLst/>
          </a:prstGeom>
        </p:spPr>
        <p:txBody>
          <a:bodyPr wrap="square">
            <a:spAutoFit/>
          </a:bodyPr>
          <a:lstStyle/>
          <a:p>
            <a:pPr marL="457200" indent="-4572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Use of informal checklists </a:t>
            </a:r>
          </a:p>
          <a:p>
            <a:pPr marL="914400" lvl="1" indent="-4572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Parent and/or staff interviews</a:t>
            </a:r>
          </a:p>
          <a:p>
            <a:pPr marL="914400" lvl="1" indent="-4572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Pre-eligibility analysis to ensure adequate data has been collected, and compare against core features, and coordinate the best way to share the information.</a:t>
            </a:r>
          </a:p>
          <a:p>
            <a:pPr marL="1371600" lvl="2" indent="-4572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 CAUTION: </a:t>
            </a:r>
            <a:r>
              <a:rPr lang="en-US" sz="2000" b="1" u="sng" dirty="0" smtClean="0">
                <a:latin typeface="Corbel" pitchFamily="34" charset="0"/>
                <a:ea typeface="ＭＳ Ｐゴシック" charset="0"/>
                <a:cs typeface="ＭＳ Ｐゴシック" charset="0"/>
              </a:rPr>
              <a:t>Do not</a:t>
            </a:r>
            <a:r>
              <a:rPr lang="en-US" sz="2000" b="1" dirty="0" smtClean="0">
                <a:latin typeface="Corbel" pitchFamily="34" charset="0"/>
                <a:ea typeface="ＭＳ Ｐゴシック" charset="0"/>
                <a:cs typeface="ＭＳ Ｐゴシック" charset="0"/>
              </a:rPr>
              <a:t> pre-determine eligibility. </a:t>
            </a:r>
            <a:r>
              <a:rPr lang="en-US" sz="2000" b="1" dirty="0">
                <a:latin typeface="Corbel" pitchFamily="34" charset="0"/>
                <a:ea typeface="ＭＳ Ｐゴシック" charset="0"/>
                <a:cs typeface="ＭＳ Ｐゴシック" charset="0"/>
              </a:rPr>
              <a:t>H</a:t>
            </a:r>
            <a:r>
              <a:rPr lang="en-US" sz="2000" b="1" dirty="0" smtClean="0">
                <a:latin typeface="Corbel" pitchFamily="34" charset="0"/>
                <a:ea typeface="ＭＳ Ｐゴシック" charset="0"/>
                <a:cs typeface="ＭＳ Ｐゴシック" charset="0"/>
              </a:rPr>
              <a:t>onor the process. The team comes together, including the parent, to look at all the data before coming to a conclusion regarding eligibility.</a:t>
            </a:r>
          </a:p>
          <a:p>
            <a:pPr marL="342900" indent="-3429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Table in report for organizing and summarizing the presence or absence of core features and adverse impact.</a:t>
            </a:r>
          </a:p>
          <a:p>
            <a:pPr marL="342900" indent="-342900">
              <a:spcAft>
                <a:spcPts val="672"/>
              </a:spcAft>
              <a:buFont typeface="Arial" panose="020B0604020202020204" pitchFamily="34" charset="0"/>
              <a:buChar char="•"/>
            </a:pPr>
            <a:r>
              <a:rPr lang="en-US" sz="2000" b="1" dirty="0" smtClean="0">
                <a:latin typeface="Corbel" pitchFamily="34" charset="0"/>
                <a:ea typeface="ＭＳ Ｐゴシック" charset="0"/>
                <a:cs typeface="ＭＳ Ｐゴシック" charset="0"/>
              </a:rPr>
              <a:t>Utilized “in the background” to ensure orientation to core features of ASD</a:t>
            </a:r>
          </a:p>
          <a:p>
            <a:pPr marL="457200" indent="-457200">
              <a:spcAft>
                <a:spcPts val="672"/>
              </a:spcAft>
              <a:buFont typeface="Arial" panose="020B0604020202020204" pitchFamily="34" charset="0"/>
              <a:buChar char="•"/>
            </a:pPr>
            <a:endParaRPr lang="en-US" dirty="0" smtClean="0">
              <a:latin typeface="Corbel" pitchFamily="34" charset="0"/>
              <a:ea typeface="ＭＳ Ｐゴシック" charset="0"/>
              <a:cs typeface="ＭＳ Ｐゴシック" charset="0"/>
            </a:endParaRPr>
          </a:p>
        </p:txBody>
      </p:sp>
    </p:spTree>
    <p:extLst>
      <p:ext uri="{BB962C8B-B14F-4D97-AF65-F5344CB8AC3E}">
        <p14:creationId xmlns:p14="http://schemas.microsoft.com/office/powerpoint/2010/main" val="3008444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228600" y="1752600"/>
            <a:ext cx="8610600" cy="704850"/>
          </a:xfrm>
        </p:spPr>
        <p:txBody>
          <a:bodyPr>
            <a:normAutofit fontScale="90000"/>
          </a:bodyPr>
          <a:lstStyle/>
          <a:p>
            <a:pPr eaLnBrk="1" hangingPunct="1"/>
            <a:r>
              <a:rPr lang="en-US" altLang="en-US" sz="6000" b="1" dirty="0" smtClean="0">
                <a:latin typeface="Palatino Linotype" pitchFamily="18" charset="0"/>
                <a:ea typeface="ＭＳ Ｐゴシック" pitchFamily="34" charset="-128"/>
              </a:rPr>
              <a:t>Special Issues</a:t>
            </a:r>
            <a:br>
              <a:rPr lang="en-US" altLang="en-US" sz="6000" b="1" dirty="0" smtClean="0">
                <a:latin typeface="Palatino Linotype" pitchFamily="18" charset="0"/>
                <a:ea typeface="ＭＳ Ｐゴシック" pitchFamily="34" charset="-128"/>
              </a:rPr>
            </a:br>
            <a:r>
              <a:rPr lang="en-US" altLang="en-US" sz="6000" b="1" dirty="0">
                <a:latin typeface="Palatino Linotype" pitchFamily="18" charset="0"/>
                <a:ea typeface="ＭＳ Ｐゴシック" pitchFamily="34" charset="-128"/>
              </a:rPr>
              <a:t/>
            </a:r>
            <a:br>
              <a:rPr lang="en-US" altLang="en-US" sz="6000" b="1" dirty="0">
                <a:latin typeface="Palatino Linotype"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endParaRPr lang="en-US" altLang="en-US" sz="3200" dirty="0" smtClean="0">
              <a:latin typeface="Poor Richard" pitchFamily="18" charset="0"/>
              <a:ea typeface="ＭＳ Ｐゴシック" pitchFamily="34" charset="-128"/>
            </a:endParaRPr>
          </a:p>
        </p:txBody>
      </p:sp>
      <p:sp>
        <p:nvSpPr>
          <p:cNvPr id="7" name="Rectangle 3"/>
          <p:cNvSpPr txBox="1">
            <a:spLocks noChangeArrowheads="1"/>
          </p:cNvSpPr>
          <p:nvPr/>
        </p:nvSpPr>
        <p:spPr>
          <a:xfrm>
            <a:off x="3581400" y="1312532"/>
            <a:ext cx="5181600" cy="29210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latin typeface="Corbel" pitchFamily="34" charset="0"/>
                <a:ea typeface="ＭＳ Ｐゴシック" charset="0"/>
                <a:cs typeface="ＭＳ Ｐゴシック" charset="0"/>
              </a:rPr>
              <a:t>Identification of girls with ASD</a:t>
            </a:r>
          </a:p>
          <a:p>
            <a:pPr marL="457200" indent="-457200" algn="l">
              <a:buFont typeface="Arial" panose="020B0604020202020204" pitchFamily="34" charset="0"/>
              <a:buChar char="•"/>
            </a:pPr>
            <a:r>
              <a:rPr lang="en-US" sz="2800" dirty="0" smtClean="0">
                <a:solidFill>
                  <a:schemeClr val="tx1"/>
                </a:solidFill>
                <a:latin typeface="Corbel" pitchFamily="34" charset="0"/>
                <a:ea typeface="ＭＳ Ｐゴシック" charset="0"/>
                <a:cs typeface="ＭＳ Ｐゴシック" charset="0"/>
              </a:rPr>
              <a:t>5:1 boys to girls</a:t>
            </a:r>
          </a:p>
          <a:p>
            <a:pPr marL="457200" indent="-457200" algn="l">
              <a:buFont typeface="Arial" panose="020B0604020202020204" pitchFamily="34" charset="0"/>
              <a:buChar char="•"/>
            </a:pPr>
            <a:r>
              <a:rPr lang="en-US" sz="2800" dirty="0" smtClean="0">
                <a:solidFill>
                  <a:schemeClr val="tx1"/>
                </a:solidFill>
                <a:latin typeface="Corbel" pitchFamily="34" charset="0"/>
                <a:ea typeface="ＭＳ Ｐゴシック" charset="0"/>
                <a:cs typeface="ＭＳ Ｐゴシック" charset="0"/>
              </a:rPr>
              <a:t>Under-identification</a:t>
            </a:r>
          </a:p>
          <a:p>
            <a:pPr marL="457200" indent="-457200" algn="l">
              <a:buFont typeface="Arial" panose="020B0604020202020204" pitchFamily="34" charset="0"/>
              <a:buChar char="•"/>
            </a:pPr>
            <a:r>
              <a:rPr lang="en-US" sz="2800" dirty="0" smtClean="0">
                <a:solidFill>
                  <a:schemeClr val="tx1"/>
                </a:solidFill>
                <a:latin typeface="Corbel" pitchFamily="34" charset="0"/>
                <a:ea typeface="ＭＳ Ｐゴシック" charset="0"/>
                <a:cs typeface="ＭＳ Ｐゴシック" charset="0"/>
              </a:rPr>
              <a:t>Differences in presentation</a:t>
            </a:r>
          </a:p>
          <a:p>
            <a:pPr marL="457200" indent="-457200" algn="l">
              <a:buFont typeface="Arial" panose="020B0604020202020204" pitchFamily="34" charset="0"/>
              <a:buChar char="•"/>
            </a:pPr>
            <a:r>
              <a:rPr lang="en-US" sz="2800" dirty="0" smtClean="0">
                <a:solidFill>
                  <a:schemeClr val="tx1"/>
                </a:solidFill>
                <a:latin typeface="Corbel" pitchFamily="34" charset="0"/>
                <a:ea typeface="ＭＳ Ｐゴシック" charset="0"/>
                <a:cs typeface="ＭＳ Ｐゴシック" charset="0"/>
              </a:rPr>
              <a:t>The Male Stereotype</a:t>
            </a:r>
          </a:p>
          <a:p>
            <a:pPr marL="914400" lvl="1" indent="-457200" algn="l">
              <a:buFont typeface="Arial" panose="020B0604020202020204" pitchFamily="34" charset="0"/>
              <a:buChar char="•"/>
            </a:pPr>
            <a:endParaRPr lang="en-US" dirty="0">
              <a:solidFill>
                <a:schemeClr val="tx1"/>
              </a:solidFill>
              <a:latin typeface="Corbel" pitchFamily="34" charset="0"/>
              <a:ea typeface="ＭＳ Ｐゴシック" charset="0"/>
              <a:cs typeface="ＭＳ Ｐゴシック" charset="0"/>
            </a:endParaRPr>
          </a:p>
        </p:txBody>
      </p:sp>
      <p:pic>
        <p:nvPicPr>
          <p:cNvPr id="38984" name="Picture 72" descr="http://2.bp.blogspot.com/-JL32wxIOwSo/T3l-wxbXNGI/AAAAAAAABDM/EuN6hGaULpg/s320/CameraAwesomePhoto%2B%25282%2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59523"/>
            <a:ext cx="2514600" cy="2579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4191000"/>
            <a:ext cx="8303340" cy="2074414"/>
          </a:xfrm>
          <a:prstGeom prst="rect">
            <a:avLst/>
          </a:prstGeom>
        </p:spPr>
        <p:txBody>
          <a:bodyPr wrap="square">
            <a:spAutoFit/>
          </a:bodyPr>
          <a:lstStyle/>
          <a:p>
            <a:pPr marL="457200" indent="-457200">
              <a:spcAft>
                <a:spcPts val="672"/>
              </a:spcAft>
              <a:buFont typeface="Arial" panose="020B0604020202020204" pitchFamily="34" charset="0"/>
              <a:buChar char="•"/>
            </a:pPr>
            <a:r>
              <a:rPr lang="en-US" sz="2800" dirty="0">
                <a:latin typeface="Corbel" pitchFamily="34" charset="0"/>
                <a:ea typeface="ＭＳ Ｐゴシック" charset="0"/>
                <a:cs typeface="ＭＳ Ｐゴシック" charset="0"/>
              </a:rPr>
              <a:t>Less externalizing </a:t>
            </a:r>
            <a:r>
              <a:rPr lang="en-US" sz="2800" dirty="0" smtClean="0">
                <a:latin typeface="Corbel" pitchFamily="34" charset="0"/>
                <a:ea typeface="ＭＳ Ｐゴシック" charset="0"/>
                <a:cs typeface="ＭＳ Ｐゴシック" charset="0"/>
              </a:rPr>
              <a:t>behavior</a:t>
            </a:r>
          </a:p>
          <a:p>
            <a:pPr marL="457200" indent="-457200">
              <a:spcAft>
                <a:spcPts val="672"/>
              </a:spcAft>
              <a:buFont typeface="Arial" panose="020B0604020202020204" pitchFamily="34" charset="0"/>
              <a:buChar char="•"/>
            </a:pPr>
            <a:r>
              <a:rPr lang="en-US" sz="2800" dirty="0" smtClean="0">
                <a:latin typeface="Corbel" pitchFamily="34" charset="0"/>
                <a:ea typeface="ＭＳ Ｐゴシック" charset="0"/>
                <a:cs typeface="ＭＳ Ｐゴシック" charset="0"/>
              </a:rPr>
              <a:t>Can mimic appropriate social behavior; blend in</a:t>
            </a:r>
          </a:p>
          <a:p>
            <a:pPr marL="457200" indent="-457200">
              <a:spcAft>
                <a:spcPts val="672"/>
              </a:spcAft>
              <a:buFont typeface="Arial" panose="020B0604020202020204" pitchFamily="34" charset="0"/>
              <a:buChar char="•"/>
            </a:pPr>
            <a:r>
              <a:rPr lang="en-US" sz="2800" dirty="0" smtClean="0">
                <a:latin typeface="Corbel" pitchFamily="34" charset="0"/>
                <a:ea typeface="ＭＳ Ｐゴシック" charset="0"/>
                <a:cs typeface="ＭＳ Ｐゴシック" charset="0"/>
              </a:rPr>
              <a:t>Obsessive interests may </a:t>
            </a:r>
            <a:r>
              <a:rPr lang="en-US" sz="2800" u="sng" dirty="0" smtClean="0">
                <a:latin typeface="Corbel" pitchFamily="34" charset="0"/>
                <a:ea typeface="ＭＳ Ｐゴシック" charset="0"/>
                <a:cs typeface="ＭＳ Ｐゴシック" charset="0"/>
              </a:rPr>
              <a:t>appear</a:t>
            </a:r>
            <a:r>
              <a:rPr lang="en-US" sz="2800" dirty="0" smtClean="0">
                <a:latin typeface="Corbel" pitchFamily="34" charset="0"/>
                <a:ea typeface="ＭＳ Ｐゴシック" charset="0"/>
                <a:cs typeface="ＭＳ Ｐゴシック" charset="0"/>
              </a:rPr>
              <a:t> typical</a:t>
            </a:r>
          </a:p>
          <a:p>
            <a:pPr marL="457200" indent="-457200">
              <a:spcAft>
                <a:spcPts val="672"/>
              </a:spcAft>
              <a:buFont typeface="Arial" panose="020B0604020202020204" pitchFamily="34" charset="0"/>
              <a:buChar char="•"/>
            </a:pPr>
            <a:r>
              <a:rPr lang="en-US" sz="2800" dirty="0" smtClean="0">
                <a:latin typeface="Corbel" pitchFamily="34" charset="0"/>
                <a:ea typeface="ＭＳ Ｐゴシック" charset="0"/>
                <a:cs typeface="ＭＳ Ｐゴシック" charset="0"/>
              </a:rPr>
              <a:t>Fewer repetitive behaviors (flapping, spinning)</a:t>
            </a:r>
          </a:p>
        </p:txBody>
      </p:sp>
      <p:sp>
        <p:nvSpPr>
          <p:cNvPr id="1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28</a:t>
            </a:fld>
            <a:endParaRPr lang="en-US" sz="2400" b="1" dirty="0">
              <a:solidFill>
                <a:schemeClr val="tx1"/>
              </a:solidFill>
            </a:endParaRPr>
          </a:p>
        </p:txBody>
      </p:sp>
    </p:spTree>
    <p:extLst>
      <p:ext uri="{BB962C8B-B14F-4D97-AF65-F5344CB8AC3E}">
        <p14:creationId xmlns:p14="http://schemas.microsoft.com/office/powerpoint/2010/main" val="296853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228600" y="1752600"/>
            <a:ext cx="8610600" cy="704850"/>
          </a:xfrm>
        </p:spPr>
        <p:txBody>
          <a:bodyPr>
            <a:normAutofit fontScale="90000"/>
          </a:bodyPr>
          <a:lstStyle/>
          <a:p>
            <a:pPr eaLnBrk="1" hangingPunct="1"/>
            <a:r>
              <a:rPr lang="en-US" altLang="en-US" sz="6000" b="1" dirty="0" smtClean="0">
                <a:latin typeface="Palatino Linotype" pitchFamily="18" charset="0"/>
                <a:ea typeface="ＭＳ Ｐゴシック" pitchFamily="34" charset="-128"/>
              </a:rPr>
              <a:t>Special Issues</a:t>
            </a:r>
            <a:br>
              <a:rPr lang="en-US" altLang="en-US" sz="6000" b="1" dirty="0" smtClean="0">
                <a:latin typeface="Palatino Linotype" pitchFamily="18" charset="0"/>
                <a:ea typeface="ＭＳ Ｐゴシック" pitchFamily="34" charset="-128"/>
              </a:rPr>
            </a:br>
            <a:r>
              <a:rPr lang="en-US" altLang="en-US" sz="6000" b="1" dirty="0">
                <a:latin typeface="Palatino Linotype" pitchFamily="18" charset="0"/>
                <a:ea typeface="ＭＳ Ｐゴシック" pitchFamily="34" charset="-128"/>
              </a:rPr>
              <a:t/>
            </a:r>
            <a:br>
              <a:rPr lang="en-US" altLang="en-US" sz="6000" b="1" dirty="0">
                <a:latin typeface="Palatino Linotype"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r>
              <a:rPr lang="en-US" altLang="en-US" sz="6000" b="1" dirty="0" smtClean="0">
                <a:latin typeface="Poor Richard" pitchFamily="18" charset="0"/>
                <a:ea typeface="ＭＳ Ｐゴシック" pitchFamily="34" charset="-128"/>
              </a:rPr>
              <a:t/>
            </a:r>
            <a:br>
              <a:rPr lang="en-US" altLang="en-US" sz="6000" b="1" dirty="0" smtClean="0">
                <a:latin typeface="Poor Richard" pitchFamily="18" charset="0"/>
                <a:ea typeface="ＭＳ Ｐゴシック" pitchFamily="34" charset="-128"/>
              </a:rPr>
            </a:br>
            <a:endParaRPr lang="en-US" altLang="en-US" sz="3200" dirty="0" smtClean="0">
              <a:latin typeface="Poor Richard" pitchFamily="18" charset="0"/>
              <a:ea typeface="ＭＳ Ｐゴシック" pitchFamily="34" charset="-128"/>
            </a:endParaRPr>
          </a:p>
        </p:txBody>
      </p:sp>
      <p:sp>
        <p:nvSpPr>
          <p:cNvPr id="7" name="Rectangle 3"/>
          <p:cNvSpPr txBox="1">
            <a:spLocks noChangeArrowheads="1"/>
          </p:cNvSpPr>
          <p:nvPr/>
        </p:nvSpPr>
        <p:spPr>
          <a:xfrm>
            <a:off x="3581400" y="1905000"/>
            <a:ext cx="5410200" cy="4591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sz="2200" dirty="0" smtClean="0">
                <a:solidFill>
                  <a:schemeClr val="tx1"/>
                </a:solidFill>
                <a:latin typeface="Corbel" pitchFamily="34" charset="0"/>
                <a:ea typeface="ＭＳ Ｐゴシック" charset="0"/>
                <a:cs typeface="ＭＳ Ｐゴシック" charset="0"/>
              </a:rPr>
              <a:t>African American students are diagnosed much later than average</a:t>
            </a:r>
          </a:p>
          <a:p>
            <a:pPr marL="342900" indent="-342900" algn="l">
              <a:buFont typeface="Arial" pitchFamily="34" charset="0"/>
              <a:buChar char="•"/>
            </a:pPr>
            <a:r>
              <a:rPr lang="en-US" sz="2200" dirty="0" smtClean="0">
                <a:solidFill>
                  <a:schemeClr val="tx1"/>
                </a:solidFill>
                <a:latin typeface="Corbel" pitchFamily="34" charset="0"/>
                <a:ea typeface="ＭＳ Ｐゴシック" charset="0"/>
                <a:cs typeface="ＭＳ Ｐゴシック" charset="0"/>
              </a:rPr>
              <a:t>Latino children are diagnosed less frequently and later</a:t>
            </a:r>
          </a:p>
          <a:p>
            <a:pPr marL="342900" indent="-342900" algn="l">
              <a:buFont typeface="Arial" pitchFamily="34" charset="0"/>
              <a:buChar char="•"/>
            </a:pPr>
            <a:r>
              <a:rPr lang="en-US" sz="2200" dirty="0">
                <a:solidFill>
                  <a:schemeClr val="tx1"/>
                </a:solidFill>
                <a:latin typeface="Corbel" pitchFamily="34" charset="0"/>
                <a:ea typeface="ＭＳ Ｐゴシック" charset="0"/>
                <a:cs typeface="ＭＳ Ｐゴシック" charset="0"/>
              </a:rPr>
              <a:t>M</a:t>
            </a:r>
            <a:r>
              <a:rPr lang="en-US" sz="2200" dirty="0" smtClean="0">
                <a:solidFill>
                  <a:schemeClr val="tx1"/>
                </a:solidFill>
                <a:latin typeface="Corbel" pitchFamily="34" charset="0"/>
                <a:ea typeface="ＭＳ Ｐゴシック" charset="0"/>
                <a:cs typeface="ＭＳ Ｐゴシック" charset="0"/>
              </a:rPr>
              <a:t>inority children are less likely to get an ASD diagnosis, and on average 2.5 years later than white children</a:t>
            </a:r>
          </a:p>
          <a:p>
            <a:pPr marL="342900" indent="-342900" algn="l">
              <a:buFont typeface="Arial" pitchFamily="34" charset="0"/>
              <a:buChar char="•"/>
            </a:pPr>
            <a:r>
              <a:rPr lang="en-US" sz="2200" dirty="0" smtClean="0">
                <a:solidFill>
                  <a:schemeClr val="tx1"/>
                </a:solidFill>
                <a:latin typeface="Corbel" pitchFamily="34" charset="0"/>
                <a:ea typeface="ＭＳ Ｐゴシック" charset="0"/>
                <a:cs typeface="ＭＳ Ｐゴシック" charset="0"/>
              </a:rPr>
              <a:t>Minority parents were found to have less information about ASD and early signs</a:t>
            </a:r>
          </a:p>
          <a:p>
            <a:pPr marL="342900" indent="-342900" algn="l">
              <a:buFont typeface="Arial" pitchFamily="34" charset="0"/>
              <a:buChar char="•"/>
            </a:pPr>
            <a:r>
              <a:rPr lang="en-US" sz="2200" dirty="0" smtClean="0">
                <a:solidFill>
                  <a:schemeClr val="tx1"/>
                </a:solidFill>
                <a:latin typeface="Corbel" pitchFamily="34" charset="0"/>
                <a:ea typeface="ＭＳ Ｐゴシック" charset="0"/>
                <a:cs typeface="ＭＳ Ｐゴシック" charset="0"/>
              </a:rPr>
              <a:t>Asian children are actually </a:t>
            </a:r>
            <a:r>
              <a:rPr lang="en-US" sz="2200" u="sng" dirty="0" smtClean="0">
                <a:solidFill>
                  <a:schemeClr val="tx1"/>
                </a:solidFill>
                <a:latin typeface="Corbel" pitchFamily="34" charset="0"/>
                <a:ea typeface="ＭＳ Ｐゴシック" charset="0"/>
                <a:cs typeface="ＭＳ Ｐゴシック" charset="0"/>
              </a:rPr>
              <a:t>more</a:t>
            </a:r>
            <a:r>
              <a:rPr lang="en-US" sz="2200" dirty="0" smtClean="0">
                <a:solidFill>
                  <a:schemeClr val="tx1"/>
                </a:solidFill>
                <a:latin typeface="Corbel" pitchFamily="34" charset="0"/>
                <a:ea typeface="ＭＳ Ｐゴシック" charset="0"/>
                <a:cs typeface="ＭＳ Ｐゴシック" charset="0"/>
              </a:rPr>
              <a:t> likely to be identified with ASD</a:t>
            </a:r>
            <a:endParaRPr lang="en-US" sz="2200" dirty="0">
              <a:solidFill>
                <a:schemeClr val="tx1"/>
              </a:solidFill>
              <a:latin typeface="Corbel" pitchFamily="34" charset="0"/>
              <a:ea typeface="ＭＳ Ｐゴシック" charset="0"/>
              <a:cs typeface="ＭＳ Ｐゴシック" charset="0"/>
            </a:endParaRPr>
          </a:p>
        </p:txBody>
      </p:sp>
      <p:pic>
        <p:nvPicPr>
          <p:cNvPr id="137218" name="Picture 2" descr="http://clubliablog.com/wp-content/uploads/2013/01/multicultural_kidd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895600" cy="1928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457200" y="1066800"/>
            <a:ext cx="8534400" cy="749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latin typeface="Corbel" pitchFamily="34" charset="0"/>
                <a:ea typeface="ＭＳ Ｐゴシック" charset="0"/>
                <a:cs typeface="ＭＳ Ｐゴシック" charset="0"/>
              </a:rPr>
              <a:t>Culturally and linguistically diverse students</a:t>
            </a:r>
            <a:endParaRPr lang="en-US" sz="2400" dirty="0">
              <a:solidFill>
                <a:schemeClr val="tx1"/>
              </a:solidFill>
              <a:latin typeface="Corbel" pitchFamily="34" charset="0"/>
              <a:ea typeface="ＭＳ Ｐゴシック" charset="0"/>
              <a:cs typeface="ＭＳ Ｐゴシック" charset="0"/>
            </a:endParaRPr>
          </a:p>
        </p:txBody>
      </p:sp>
      <p:sp>
        <p:nvSpPr>
          <p:cNvPr id="11"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29</a:t>
            </a:fld>
            <a:endParaRPr lang="en-US" sz="2400" b="1" dirty="0">
              <a:solidFill>
                <a:schemeClr val="tx1"/>
              </a:solidFill>
            </a:endParaRPr>
          </a:p>
        </p:txBody>
      </p:sp>
    </p:spTree>
    <p:extLst>
      <p:ext uri="{BB962C8B-B14F-4D97-AF65-F5344CB8AC3E}">
        <p14:creationId xmlns:p14="http://schemas.microsoft.com/office/powerpoint/2010/main" val="354383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Autism and the DSM</a:t>
            </a:r>
            <a:endParaRPr lang="en-US" dirty="0"/>
          </a:p>
        </p:txBody>
      </p:sp>
      <p:pic>
        <p:nvPicPr>
          <p:cNvPr id="5" name="Content Placeholder 4" descr="Screen Shot 2016-02-03 at 10.41.1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00" r="-176"/>
          <a:stretch/>
        </p:blipFill>
        <p:spPr>
          <a:xfrm>
            <a:off x="3886200" y="1973203"/>
            <a:ext cx="4344531" cy="37338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6A6AFC4-CD12-40B5-8A1E-273D9FD23C21}" type="slidenum">
              <a:rPr lang="en-US" smtClean="0"/>
              <a:t>3</a:t>
            </a:fld>
            <a:endParaRPr lang="en-US"/>
          </a:p>
        </p:txBody>
      </p:sp>
      <p:pic>
        <p:nvPicPr>
          <p:cNvPr id="6" name="Picture 13" descr="http://www.doody.com/Rev400Images/covers/2013/300Wide/97808904255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2634762" cy="3763945"/>
          </a:xfrm>
          <a:prstGeom prst="rect">
            <a:avLst/>
          </a:prstGeom>
          <a:ln>
            <a:noFill/>
          </a:ln>
          <a:effectLst>
            <a:outerShdw blurRad="508000" dist="2921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1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533400" y="1143000"/>
            <a:ext cx="8132763" cy="704850"/>
          </a:xfrm>
        </p:spPr>
        <p:txBody>
          <a:bodyPr>
            <a:noAutofit/>
          </a:bodyPr>
          <a:lstStyle/>
          <a:p>
            <a:pPr algn="l" eaLnBrk="1" hangingPunct="1"/>
            <a:r>
              <a:rPr lang="en-US" altLang="en-US" sz="3600" b="1" dirty="0" smtClean="0">
                <a:ea typeface="ＭＳ Ｐゴシック" pitchFamily="34" charset="-128"/>
              </a:rPr>
              <a:t>Wrap-up</a:t>
            </a:r>
            <a:br>
              <a:rPr lang="en-US" altLang="en-US" sz="3600" b="1" dirty="0" smtClean="0">
                <a:ea typeface="ＭＳ Ｐゴシック" pitchFamily="34" charset="-128"/>
              </a:rPr>
            </a:br>
            <a:r>
              <a:rPr lang="en-US" altLang="en-US" sz="3600" b="1" dirty="0" smtClean="0">
                <a:ea typeface="ＭＳ Ｐゴシック" pitchFamily="34" charset="-128"/>
              </a:rPr>
              <a:t>	</a:t>
            </a:r>
            <a:r>
              <a:rPr lang="en-US" altLang="en-US" sz="3200" b="1" dirty="0" smtClean="0">
                <a:ea typeface="ＭＳ Ｐゴシック" pitchFamily="34" charset="-128"/>
              </a:rPr>
              <a:t>- </a:t>
            </a:r>
            <a:r>
              <a:rPr lang="en-US" altLang="en-US" sz="3200" b="1" dirty="0" smtClean="0">
                <a:ea typeface="ＭＳ Ｐゴシック" pitchFamily="34" charset="-128"/>
                <a:hlinkClick r:id="rId3"/>
              </a:rPr>
              <a:t>Webinar evaluation</a:t>
            </a:r>
            <a:br>
              <a:rPr lang="en-US" altLang="en-US" sz="3200" b="1" dirty="0" smtClean="0">
                <a:ea typeface="ＭＳ Ｐゴシック" pitchFamily="34" charset="-128"/>
                <a:hlinkClick r:id="rId3"/>
              </a:rPr>
            </a:br>
            <a:r>
              <a:rPr lang="en-US" altLang="en-US" sz="3200" b="1" dirty="0" smtClean="0">
                <a:ea typeface="ＭＳ Ｐゴシック" pitchFamily="34" charset="-128"/>
              </a:rPr>
              <a:t>	- </a:t>
            </a:r>
            <a:r>
              <a:rPr lang="en-US" altLang="en-US" sz="3200" b="1" dirty="0">
                <a:ea typeface="ＭＳ Ｐゴシック" pitchFamily="34" charset="-128"/>
              </a:rPr>
              <a:t>Q</a:t>
            </a:r>
            <a:r>
              <a:rPr lang="en-US" altLang="en-US" sz="3200" b="1" dirty="0" smtClean="0">
                <a:ea typeface="ＭＳ Ｐゴシック" pitchFamily="34" charset="-128"/>
              </a:rPr>
              <a:t>uestions</a:t>
            </a:r>
            <a:endParaRPr lang="en-US" altLang="en-US" sz="3200" dirty="0" smtClean="0">
              <a:ea typeface="ＭＳ Ｐゴシック" pitchFamily="34" charset="-128"/>
            </a:endParaRPr>
          </a:p>
        </p:txBody>
      </p:sp>
      <p:sp>
        <p:nvSpPr>
          <p:cNvPr id="2" name="Rectangle 1"/>
          <p:cNvSpPr/>
          <p:nvPr/>
        </p:nvSpPr>
        <p:spPr>
          <a:xfrm>
            <a:off x="2056868" y="2743200"/>
            <a:ext cx="5044074" cy="1446550"/>
          </a:xfrm>
          <a:prstGeom prst="rect">
            <a:avLst/>
          </a:prstGeom>
          <a:noFill/>
        </p:spPr>
        <p:txBody>
          <a:bodyPr wrap="none" lIns="91440" tIns="45720" rIns="91440" bIns="45720">
            <a:spAutoFit/>
          </a:bodyPr>
          <a:lstStyle/>
          <a:p>
            <a:pPr algn="ctr"/>
            <a:r>
              <a:rPr lang="en-US"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a:t>
            </a:r>
            <a:endParaRPr lang="en-U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977056" y="4343400"/>
            <a:ext cx="7203703" cy="1477328"/>
          </a:xfrm>
          <a:prstGeom prst="rect">
            <a:avLst/>
          </a:prstGeom>
          <a:noFill/>
        </p:spPr>
        <p:txBody>
          <a:bodyPr wrap="none" rtlCol="0">
            <a:spAutoFit/>
          </a:bodyPr>
          <a:lstStyle/>
          <a:p>
            <a:pPr algn="ctr"/>
            <a:r>
              <a:rPr lang="en-US" dirty="0" smtClean="0"/>
              <a:t>                   </a:t>
            </a:r>
            <a:endParaRPr lang="en-US" dirty="0"/>
          </a:p>
          <a:p>
            <a:pPr algn="ctr"/>
            <a:r>
              <a:rPr lang="en-US" sz="2400" dirty="0" smtClean="0"/>
              <a:t>This webinar was offered by Columbia Regional Program</a:t>
            </a:r>
          </a:p>
          <a:p>
            <a:pPr algn="ctr"/>
            <a:endParaRPr lang="en-US" sz="2400" dirty="0" smtClean="0"/>
          </a:p>
          <a:p>
            <a:pPr algn="ctr"/>
            <a:r>
              <a:rPr lang="en-US" sz="2400" dirty="0" smtClean="0"/>
              <a:t>Visit us on the web at </a:t>
            </a:r>
            <a:r>
              <a:rPr lang="en-US" sz="2400" b="1" dirty="0" smtClean="0">
                <a:solidFill>
                  <a:srgbClr val="C00000"/>
                </a:solidFill>
              </a:rPr>
              <a:t>crporegon.org</a:t>
            </a:r>
            <a:endParaRPr lang="en-US" sz="2400" b="1" dirty="0">
              <a:solidFill>
                <a:srgbClr val="C00000"/>
              </a:solidFill>
            </a:endParaRPr>
          </a:p>
        </p:txBody>
      </p:sp>
      <p:sp>
        <p:nvSpPr>
          <p:cNvPr id="10" name="Slide Number Placeholder 1"/>
          <p:cNvSpPr>
            <a:spLocks noGrp="1"/>
          </p:cNvSpPr>
          <p:nvPr>
            <p:ph type="sldNum" sz="quarter" idx="12"/>
          </p:nvPr>
        </p:nvSpPr>
        <p:spPr>
          <a:xfrm>
            <a:off x="6685932" y="6430090"/>
            <a:ext cx="2133600" cy="365125"/>
          </a:xfrm>
        </p:spPr>
        <p:txBody>
          <a:bodyPr/>
          <a:lstStyle/>
          <a:p>
            <a:fld id="{86A6AFC4-CD12-40B5-8A1E-273D9FD23C21}" type="slidenum">
              <a:rPr lang="en-US" sz="2400" b="1" smtClean="0">
                <a:solidFill>
                  <a:schemeClr val="tx1"/>
                </a:solidFill>
              </a:rPr>
              <a:t>30</a:t>
            </a:fld>
            <a:endParaRPr lang="en-US" sz="2400" b="1" dirty="0">
              <a:solidFill>
                <a:schemeClr val="tx1"/>
              </a:solidFill>
            </a:endParaRPr>
          </a:p>
        </p:txBody>
      </p:sp>
    </p:spTree>
    <p:extLst>
      <p:ext uri="{BB962C8B-B14F-4D97-AF65-F5344CB8AC3E}">
        <p14:creationId xmlns:p14="http://schemas.microsoft.com/office/powerpoint/2010/main" val="424933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History of Autism in the DSMs</a:t>
            </a:r>
            <a:endParaRPr lang="en-US" b="1" dirty="0"/>
          </a:p>
        </p:txBody>
      </p:sp>
      <p:sp>
        <p:nvSpPr>
          <p:cNvPr id="4" name="Slide Number Placeholder 3"/>
          <p:cNvSpPr>
            <a:spLocks noGrp="1"/>
          </p:cNvSpPr>
          <p:nvPr>
            <p:ph type="sldNum" sz="quarter" idx="12"/>
          </p:nvPr>
        </p:nvSpPr>
        <p:spPr/>
        <p:txBody>
          <a:bodyPr/>
          <a:lstStyle/>
          <a:p>
            <a:fld id="{86A6AFC4-CD12-40B5-8A1E-273D9FD23C21}" type="slidenum">
              <a:rPr lang="en-US" smtClean="0"/>
              <a:t>4</a:t>
            </a:fld>
            <a:endParaRPr lang="en-US"/>
          </a:p>
        </p:txBody>
      </p:sp>
      <p:sp>
        <p:nvSpPr>
          <p:cNvPr id="3" name="Content Placeholder 2"/>
          <p:cNvSpPr>
            <a:spLocks noGrp="1"/>
          </p:cNvSpPr>
          <p:nvPr>
            <p:ph idx="1"/>
          </p:nvPr>
        </p:nvSpPr>
        <p:spPr>
          <a:xfrm>
            <a:off x="457200" y="1219200"/>
            <a:ext cx="8229600" cy="5410200"/>
          </a:xfrm>
        </p:spPr>
        <p:txBody>
          <a:bodyPr>
            <a:normAutofit lnSpcReduction="10000"/>
          </a:bodyPr>
          <a:lstStyle/>
          <a:p>
            <a:r>
              <a:rPr lang="en-US" dirty="0" smtClean="0"/>
              <a:t>DSM l (1952) &amp; </a:t>
            </a:r>
            <a:r>
              <a:rPr lang="en-US" dirty="0" err="1" smtClean="0"/>
              <a:t>ll</a:t>
            </a:r>
            <a:r>
              <a:rPr lang="en-US" dirty="0" smtClean="0"/>
              <a:t> (1968) -  No term “autism” or Pervasive Developmental Disorder</a:t>
            </a:r>
          </a:p>
          <a:p>
            <a:r>
              <a:rPr lang="en-US" dirty="0" smtClean="0"/>
              <a:t>DSM </a:t>
            </a:r>
            <a:r>
              <a:rPr lang="en-US" dirty="0" err="1" smtClean="0"/>
              <a:t>lll</a:t>
            </a:r>
            <a:r>
              <a:rPr lang="en-US" dirty="0" smtClean="0"/>
              <a:t> (1980) – Pervasive Developmental Disorders (PDD):</a:t>
            </a:r>
          </a:p>
          <a:p>
            <a:pPr lvl="1"/>
            <a:r>
              <a:rPr lang="en-US" dirty="0" smtClean="0"/>
              <a:t>Childhood onset PDD</a:t>
            </a:r>
          </a:p>
          <a:p>
            <a:pPr lvl="1"/>
            <a:r>
              <a:rPr lang="en-US" dirty="0" smtClean="0"/>
              <a:t>Infantile Autism</a:t>
            </a:r>
          </a:p>
          <a:p>
            <a:pPr lvl="1"/>
            <a:r>
              <a:rPr lang="en-US" dirty="0" smtClean="0"/>
              <a:t>Atypical Autism</a:t>
            </a:r>
          </a:p>
          <a:p>
            <a:r>
              <a:rPr lang="en-US" dirty="0" smtClean="0"/>
              <a:t>DSM </a:t>
            </a:r>
            <a:r>
              <a:rPr lang="en-US" dirty="0" err="1" smtClean="0"/>
              <a:t>lll</a:t>
            </a:r>
            <a:r>
              <a:rPr lang="en-US" dirty="0" smtClean="0"/>
              <a:t>-R (1987)</a:t>
            </a:r>
            <a:r>
              <a:rPr lang="en-US" dirty="0"/>
              <a:t> – Pervasive Developmental Disorders (PDD)</a:t>
            </a:r>
            <a:r>
              <a:rPr lang="en-US" dirty="0" smtClean="0"/>
              <a:t>:</a:t>
            </a:r>
          </a:p>
          <a:p>
            <a:pPr lvl="1"/>
            <a:r>
              <a:rPr lang="en-US" dirty="0" smtClean="0"/>
              <a:t>PDD-NOS</a:t>
            </a:r>
          </a:p>
          <a:p>
            <a:pPr lvl="1"/>
            <a:r>
              <a:rPr lang="en-US" dirty="0" smtClean="0"/>
              <a:t>Autistic Disorder</a:t>
            </a:r>
            <a:endParaRPr lang="en-US" dirty="0"/>
          </a:p>
        </p:txBody>
      </p:sp>
    </p:spTree>
    <p:extLst>
      <p:ext uri="{BB962C8B-B14F-4D97-AF65-F5344CB8AC3E}">
        <p14:creationId xmlns:p14="http://schemas.microsoft.com/office/powerpoint/2010/main" val="178316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History of Autism in the DSMs</a:t>
            </a:r>
            <a:endParaRPr lang="en-US" b="1" dirty="0"/>
          </a:p>
        </p:txBody>
      </p:sp>
      <p:sp>
        <p:nvSpPr>
          <p:cNvPr id="4" name="Slide Number Placeholder 3"/>
          <p:cNvSpPr>
            <a:spLocks noGrp="1"/>
          </p:cNvSpPr>
          <p:nvPr>
            <p:ph type="sldNum" sz="quarter" idx="12"/>
          </p:nvPr>
        </p:nvSpPr>
        <p:spPr/>
        <p:txBody>
          <a:bodyPr/>
          <a:lstStyle/>
          <a:p>
            <a:fld id="{86A6AFC4-CD12-40B5-8A1E-273D9FD23C21}" type="slidenum">
              <a:rPr lang="en-US" smtClean="0"/>
              <a:t>5</a:t>
            </a:fld>
            <a:endParaRPr lang="en-US"/>
          </a:p>
        </p:txBody>
      </p:sp>
      <p:sp>
        <p:nvSpPr>
          <p:cNvPr id="3" name="Content Placeholder 2"/>
          <p:cNvSpPr>
            <a:spLocks noGrp="1"/>
          </p:cNvSpPr>
          <p:nvPr>
            <p:ph idx="1"/>
          </p:nvPr>
        </p:nvSpPr>
        <p:spPr>
          <a:xfrm>
            <a:off x="457200" y="1219200"/>
            <a:ext cx="8229600" cy="5410200"/>
          </a:xfrm>
        </p:spPr>
        <p:txBody>
          <a:bodyPr>
            <a:normAutofit/>
          </a:bodyPr>
          <a:lstStyle/>
          <a:p>
            <a:r>
              <a:rPr lang="en-US" dirty="0" smtClean="0"/>
              <a:t>DSM </a:t>
            </a:r>
            <a:r>
              <a:rPr lang="en-US" dirty="0" err="1" smtClean="0"/>
              <a:t>lV</a:t>
            </a:r>
            <a:r>
              <a:rPr lang="en-US" dirty="0" smtClean="0"/>
              <a:t> (1994) -  </a:t>
            </a:r>
            <a:r>
              <a:rPr lang="en-US" dirty="0"/>
              <a:t>– Pervasive Developmental Disorders (PDD):</a:t>
            </a:r>
          </a:p>
          <a:p>
            <a:pPr lvl="1"/>
            <a:r>
              <a:rPr lang="en-US" dirty="0" smtClean="0"/>
              <a:t>PDD-NOS</a:t>
            </a:r>
            <a:endParaRPr lang="en-US" dirty="0"/>
          </a:p>
          <a:p>
            <a:pPr lvl="1"/>
            <a:r>
              <a:rPr lang="en-US" dirty="0" smtClean="0"/>
              <a:t>Autistic Disorder</a:t>
            </a:r>
            <a:endParaRPr lang="en-US" dirty="0"/>
          </a:p>
          <a:p>
            <a:pPr lvl="1"/>
            <a:r>
              <a:rPr lang="en-US" dirty="0" smtClean="0"/>
              <a:t>Asperger Disorder</a:t>
            </a:r>
          </a:p>
          <a:p>
            <a:pPr lvl="1"/>
            <a:r>
              <a:rPr lang="en-US" dirty="0" smtClean="0"/>
              <a:t>Childhood Disintegrative Disorder</a:t>
            </a:r>
          </a:p>
          <a:p>
            <a:pPr lvl="1"/>
            <a:r>
              <a:rPr lang="en-US" dirty="0" err="1" smtClean="0"/>
              <a:t>Rett</a:t>
            </a:r>
            <a:r>
              <a:rPr lang="en-US" dirty="0" smtClean="0"/>
              <a:t> Syndrome </a:t>
            </a:r>
            <a:endParaRPr lang="en-US" dirty="0"/>
          </a:p>
          <a:p>
            <a:endParaRPr lang="en-US" dirty="0" smtClean="0"/>
          </a:p>
          <a:p>
            <a:r>
              <a:rPr lang="en-US" dirty="0" smtClean="0"/>
              <a:t>DSM IV-TR (2000) – same diagnoses, text correction for PDD-NOS</a:t>
            </a:r>
            <a:endParaRPr lang="en-US" dirty="0"/>
          </a:p>
        </p:txBody>
      </p:sp>
    </p:spTree>
    <p:extLst>
      <p:ext uri="{BB962C8B-B14F-4D97-AF65-F5344CB8AC3E}">
        <p14:creationId xmlns:p14="http://schemas.microsoft.com/office/powerpoint/2010/main" val="412764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Concerns with the DSM-IV</a:t>
            </a:r>
            <a:endParaRPr lang="en-US" b="1" dirty="0"/>
          </a:p>
        </p:txBody>
      </p:sp>
      <p:sp>
        <p:nvSpPr>
          <p:cNvPr id="3" name="Content Placeholder 2"/>
          <p:cNvSpPr>
            <a:spLocks noGrp="1"/>
          </p:cNvSpPr>
          <p:nvPr>
            <p:ph idx="1"/>
          </p:nvPr>
        </p:nvSpPr>
        <p:spPr/>
        <p:txBody>
          <a:bodyPr>
            <a:normAutofit lnSpcReduction="10000"/>
          </a:bodyPr>
          <a:lstStyle/>
          <a:p>
            <a:r>
              <a:rPr lang="en-US" dirty="0" smtClean="0"/>
              <a:t>Validity of PDD category</a:t>
            </a:r>
          </a:p>
          <a:p>
            <a:r>
              <a:rPr lang="en-US" dirty="0" smtClean="0"/>
              <a:t>Consistency of some diagnoses (e.g. high-functioning autistic disorder vs. Asperger)</a:t>
            </a:r>
          </a:p>
          <a:p>
            <a:r>
              <a:rPr lang="en-US" dirty="0" smtClean="0"/>
              <a:t>Appropriateness of the use of certain diagnoses (e.g. PDD-NOS as ‘mild neurodevelopmental disorder’, Asperger as ‘odd’ behaviors)</a:t>
            </a:r>
          </a:p>
          <a:p>
            <a:r>
              <a:rPr lang="en-US" dirty="0" smtClean="0"/>
              <a:t>Validity of some diagnoses (e.g. Childhood Disintegrative Disorder)</a:t>
            </a:r>
            <a:endParaRPr lang="en-US" dirty="0"/>
          </a:p>
        </p:txBody>
      </p:sp>
      <p:sp>
        <p:nvSpPr>
          <p:cNvPr id="4" name="Slide Number Placeholder 3"/>
          <p:cNvSpPr>
            <a:spLocks noGrp="1"/>
          </p:cNvSpPr>
          <p:nvPr>
            <p:ph type="sldNum" sz="quarter" idx="12"/>
          </p:nvPr>
        </p:nvSpPr>
        <p:spPr/>
        <p:txBody>
          <a:bodyPr/>
          <a:lstStyle/>
          <a:p>
            <a:fld id="{86A6AFC4-CD12-40B5-8A1E-273D9FD23C21}" type="slidenum">
              <a:rPr lang="en-US" smtClean="0"/>
              <a:t>6</a:t>
            </a:fld>
            <a:endParaRPr lang="en-US"/>
          </a:p>
        </p:txBody>
      </p:sp>
    </p:spTree>
    <p:extLst>
      <p:ext uri="{BB962C8B-B14F-4D97-AF65-F5344CB8AC3E}">
        <p14:creationId xmlns:p14="http://schemas.microsoft.com/office/powerpoint/2010/main" val="18664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DSM-V: Merging ASDs into a Single Diagnosis </a:t>
            </a:r>
            <a:endParaRPr lang="en-US" b="1" dirty="0"/>
          </a:p>
        </p:txBody>
      </p:sp>
      <p:sp>
        <p:nvSpPr>
          <p:cNvPr id="3" name="Content Placeholder 2"/>
          <p:cNvSpPr>
            <a:spLocks noGrp="1"/>
          </p:cNvSpPr>
          <p:nvPr>
            <p:ph idx="1"/>
          </p:nvPr>
        </p:nvSpPr>
        <p:spPr/>
        <p:txBody>
          <a:bodyPr>
            <a:normAutofit lnSpcReduction="10000"/>
          </a:bodyPr>
          <a:lstStyle/>
          <a:p>
            <a:r>
              <a:rPr lang="en-US" dirty="0" smtClean="0"/>
              <a:t>Autism, Asperger and PDD-NOS collapsed into single diagnosis: Autism Spectrum Disorder </a:t>
            </a:r>
          </a:p>
          <a:p>
            <a:pPr lvl="1"/>
            <a:r>
              <a:rPr lang="en-US" dirty="0" smtClean="0"/>
              <a:t>Scientific evidence and clinical practice show that a single spectrum better reflects the symptom presentation.</a:t>
            </a:r>
          </a:p>
          <a:p>
            <a:pPr lvl="1"/>
            <a:r>
              <a:rPr lang="en-US" dirty="0" smtClean="0"/>
              <a:t>Separation of ASD from typical development is reliable and valid – separation of disorders within the spectrum is not.</a:t>
            </a:r>
          </a:p>
          <a:p>
            <a:pPr lvl="1"/>
            <a:r>
              <a:rPr lang="en-US" dirty="0" smtClean="0"/>
              <a:t>In many states services are only provided for an autism diagnosis – not for PDD-NOS or Asperger.</a:t>
            </a:r>
            <a:endParaRPr lang="en-US" dirty="0"/>
          </a:p>
        </p:txBody>
      </p:sp>
      <p:sp>
        <p:nvSpPr>
          <p:cNvPr id="4" name="Slide Number Placeholder 3"/>
          <p:cNvSpPr>
            <a:spLocks noGrp="1"/>
          </p:cNvSpPr>
          <p:nvPr>
            <p:ph type="sldNum" sz="quarter" idx="12"/>
          </p:nvPr>
        </p:nvSpPr>
        <p:spPr/>
        <p:txBody>
          <a:bodyPr/>
          <a:lstStyle/>
          <a:p>
            <a:fld id="{86A6AFC4-CD12-40B5-8A1E-273D9FD23C21}" type="slidenum">
              <a:rPr lang="en-US" smtClean="0"/>
              <a:t>7</a:t>
            </a:fld>
            <a:endParaRPr lang="en-US"/>
          </a:p>
        </p:txBody>
      </p:sp>
    </p:spTree>
    <p:extLst>
      <p:ext uri="{BB962C8B-B14F-4D97-AF65-F5344CB8AC3E}">
        <p14:creationId xmlns:p14="http://schemas.microsoft.com/office/powerpoint/2010/main" val="111393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DSM-V: Merging ASDs into a Single Diagnosis </a:t>
            </a:r>
            <a:endParaRPr lang="en-US" b="1" dirty="0"/>
          </a:p>
        </p:txBody>
      </p:sp>
      <p:sp>
        <p:nvSpPr>
          <p:cNvPr id="3" name="Content Placeholder 2"/>
          <p:cNvSpPr>
            <a:spLocks noGrp="1"/>
          </p:cNvSpPr>
          <p:nvPr>
            <p:ph idx="1"/>
          </p:nvPr>
        </p:nvSpPr>
        <p:spPr/>
        <p:txBody>
          <a:bodyPr>
            <a:normAutofit lnSpcReduction="10000"/>
          </a:bodyPr>
          <a:lstStyle/>
          <a:p>
            <a:r>
              <a:rPr lang="en-US" dirty="0" smtClean="0"/>
              <a:t>A single spectrum but significant individual variability:</a:t>
            </a:r>
          </a:p>
          <a:p>
            <a:pPr lvl="1"/>
            <a:r>
              <a:rPr lang="en-US" dirty="0" smtClean="0"/>
              <a:t>Severity of ASD symptoms</a:t>
            </a:r>
          </a:p>
          <a:p>
            <a:pPr lvl="1"/>
            <a:r>
              <a:rPr lang="en-US" dirty="0" smtClean="0"/>
              <a:t>Pattern of onset</a:t>
            </a:r>
          </a:p>
          <a:p>
            <a:pPr lvl="1"/>
            <a:r>
              <a:rPr lang="en-US" dirty="0" smtClean="0"/>
              <a:t>Etiologic factors</a:t>
            </a:r>
          </a:p>
          <a:p>
            <a:pPr lvl="1"/>
            <a:r>
              <a:rPr lang="en-US" dirty="0" smtClean="0"/>
              <a:t>Cognitive Abilities (IQ)</a:t>
            </a:r>
          </a:p>
          <a:p>
            <a:pPr lvl="1"/>
            <a:r>
              <a:rPr lang="en-US" dirty="0" smtClean="0"/>
              <a:t>Associated Conditions </a:t>
            </a:r>
          </a:p>
          <a:p>
            <a:r>
              <a:rPr lang="en-US" dirty="0" smtClean="0"/>
              <a:t>These details to be described by clinicians with diagnostic </a:t>
            </a:r>
            <a:r>
              <a:rPr lang="en-US" dirty="0" err="1" smtClean="0"/>
              <a:t>specifiers</a:t>
            </a:r>
            <a:endParaRPr lang="en-US" dirty="0"/>
          </a:p>
        </p:txBody>
      </p:sp>
      <p:sp>
        <p:nvSpPr>
          <p:cNvPr id="4" name="Slide Number Placeholder 3"/>
          <p:cNvSpPr>
            <a:spLocks noGrp="1"/>
          </p:cNvSpPr>
          <p:nvPr>
            <p:ph type="sldNum" sz="quarter" idx="12"/>
          </p:nvPr>
        </p:nvSpPr>
        <p:spPr/>
        <p:txBody>
          <a:bodyPr/>
          <a:lstStyle/>
          <a:p>
            <a:fld id="{86A6AFC4-CD12-40B5-8A1E-273D9FD23C21}" type="slidenum">
              <a:rPr lang="en-US" smtClean="0"/>
              <a:t>8</a:t>
            </a:fld>
            <a:endParaRPr lang="en-US"/>
          </a:p>
        </p:txBody>
      </p:sp>
    </p:spTree>
    <p:extLst>
      <p:ext uri="{BB962C8B-B14F-4D97-AF65-F5344CB8AC3E}">
        <p14:creationId xmlns:p14="http://schemas.microsoft.com/office/powerpoint/2010/main" val="250696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Will Become 2</a:t>
            </a:r>
            <a:endParaRPr lang="en-US" b="1" dirty="0"/>
          </a:p>
        </p:txBody>
      </p:sp>
      <p:sp>
        <p:nvSpPr>
          <p:cNvPr id="3" name="Content Placeholder 2"/>
          <p:cNvSpPr>
            <a:spLocks noGrp="1"/>
          </p:cNvSpPr>
          <p:nvPr>
            <p:ph idx="1"/>
          </p:nvPr>
        </p:nvSpPr>
        <p:spPr/>
        <p:txBody>
          <a:bodyPr/>
          <a:lstStyle/>
          <a:p>
            <a:r>
              <a:rPr lang="en-US" dirty="0" smtClean="0"/>
              <a:t>Social and Communication domains from DSM </a:t>
            </a:r>
            <a:r>
              <a:rPr lang="en-US" dirty="0" err="1" smtClean="0"/>
              <a:t>lV</a:t>
            </a:r>
            <a:r>
              <a:rPr lang="en-US" dirty="0" smtClean="0"/>
              <a:t>-TR are now merged into the Social Communication domain</a:t>
            </a:r>
          </a:p>
          <a:p>
            <a:pPr lvl="1"/>
            <a:r>
              <a:rPr lang="en-US" dirty="0" smtClean="0"/>
              <a:t>Deficits in communication are intimately related to social deficits</a:t>
            </a:r>
          </a:p>
          <a:p>
            <a:pPr lvl="1"/>
            <a:r>
              <a:rPr lang="en-US" dirty="0" smtClean="0"/>
              <a:t>De-emphasizes language skills NOT employed in the context of social communication</a:t>
            </a:r>
          </a:p>
          <a:p>
            <a:pPr lvl="1"/>
            <a:r>
              <a:rPr lang="en-US" dirty="0" smtClean="0"/>
              <a:t>Corrects for the ‘double counting’ of a behavior in more than one category</a:t>
            </a:r>
            <a:endParaRPr lang="en-US" dirty="0"/>
          </a:p>
        </p:txBody>
      </p:sp>
      <p:sp>
        <p:nvSpPr>
          <p:cNvPr id="4" name="Slide Number Placeholder 3"/>
          <p:cNvSpPr>
            <a:spLocks noGrp="1"/>
          </p:cNvSpPr>
          <p:nvPr>
            <p:ph type="sldNum" sz="quarter" idx="12"/>
          </p:nvPr>
        </p:nvSpPr>
        <p:spPr/>
        <p:txBody>
          <a:bodyPr/>
          <a:lstStyle/>
          <a:p>
            <a:fld id="{86A6AFC4-CD12-40B5-8A1E-273D9FD23C21}" type="slidenum">
              <a:rPr lang="en-US" smtClean="0"/>
              <a:t>9</a:t>
            </a:fld>
            <a:endParaRPr lang="en-US"/>
          </a:p>
        </p:txBody>
      </p:sp>
    </p:spTree>
    <p:extLst>
      <p:ext uri="{BB962C8B-B14F-4D97-AF65-F5344CB8AC3E}">
        <p14:creationId xmlns:p14="http://schemas.microsoft.com/office/powerpoint/2010/main" val="362681789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209&quot;&gt;&lt;object type=&quot;3&quot; unique_id=&quot;10213&quot;&gt;&lt;property id=&quot;20148&quot; value=&quot;5&quot;/&gt;&lt;property id=&quot;20300&quot; value=&quot;Slide 4 - &amp;quot;History of Autism in the DSMs&amp;quot;&quot;/&gt;&lt;property id=&quot;20307&quot; value=&quot;480&quot;/&gt;&lt;/object&gt;&lt;object type=&quot;3&quot; unique_id=&quot;10214&quot;&gt;&lt;property id=&quot;20148&quot; value=&quot;5&quot;/&gt;&lt;property id=&quot;20300&quot; value=&quot;Slide 5 - &amp;quot;History of Autism in the DSMs&amp;quot;&quot;/&gt;&lt;property id=&quot;20307&quot; value=&quot;481&quot;/&gt;&lt;/object&gt;&lt;object type=&quot;3&quot; unique_id=&quot;10215&quot;&gt;&lt;property id=&quot;20148&quot; value=&quot;5&quot;/&gt;&lt;property id=&quot;20300&quot; value=&quot;Slide 6 - &amp;quot;Concerns with the DSM-IV&amp;quot;&quot;/&gt;&lt;property id=&quot;20307&quot; value=&quot;483&quot;/&gt;&lt;/object&gt;&lt;object type=&quot;3&quot; unique_id=&quot;10216&quot;&gt;&lt;property id=&quot;20148&quot; value=&quot;5&quot;/&gt;&lt;property id=&quot;20300&quot; value=&quot;Slide 7 - &amp;quot;DSM-V: Merging ASDs into a Single Diagnosis &amp;quot;&quot;/&gt;&lt;property id=&quot;20307&quot; value=&quot;484&quot;/&gt;&lt;/object&gt;&lt;object type=&quot;3&quot; unique_id=&quot;10217&quot;&gt;&lt;property id=&quot;20148&quot; value=&quot;5&quot;/&gt;&lt;property id=&quot;20300&quot; value=&quot;Slide 8 - &amp;quot;DSM-V: Merging ASDs into a Single Diagnosis &amp;quot;&quot;/&gt;&lt;property id=&quot;20307&quot; value=&quot;485&quot;/&gt;&lt;/object&gt;&lt;object type=&quot;3&quot; unique_id=&quot;10218&quot;&gt;&lt;property id=&quot;20148&quot; value=&quot;5&quot;/&gt;&lt;property id=&quot;20300&quot; value=&quot;Slide 9 - &amp;quot;3 Will Become 2&amp;quot;&quot;/&gt;&lt;property id=&quot;20307&quot; value=&quot;486&quot;/&gt;&lt;/object&gt;&lt;object type=&quot;3&quot; unique_id=&quot;10219&quot;&gt;&lt;property id=&quot;20148&quot; value=&quot;5&quot;/&gt;&lt;property id=&quot;20300&quot; value=&quot;Slide 10&quot;/&gt;&lt;property id=&quot;20307&quot; value=&quot;491&quot;/&gt;&lt;/object&gt;&lt;object type=&quot;3&quot; unique_id=&quot;10220&quot;&gt;&lt;property id=&quot;20148&quot; value=&quot;5&quot;/&gt;&lt;property id=&quot;20300&quot; value=&quot;Slide 11&quot;/&gt;&lt;property id=&quot;20307&quot; value=&quot;487&quot;/&gt;&lt;/object&gt;&lt;object type=&quot;3&quot; unique_id=&quot;10221&quot;&gt;&lt;property id=&quot;20148&quot; value=&quot;5&quot;/&gt;&lt;property id=&quot;20300&quot; value=&quot;Slide 12 - &amp;quot;ASD Eligibility &amp;quot;&quot;/&gt;&lt;property id=&quot;20307&quot; value=&quot;493&quot;/&gt;&lt;/object&gt;&lt;object type=&quot;3&quot; unique_id=&quot;10222&quot;&gt;&lt;property id=&quot;20148&quot; value=&quot;5&quot;/&gt;&lt;property id=&quot;20300&quot; value=&quot;Slide 13 - &amp;quot;Other Changes &amp;quot;&quot;/&gt;&lt;property id=&quot;20307&quot; value=&quot;488&quot;/&gt;&lt;/object&gt;&lt;object type=&quot;3&quot; unique_id=&quot;10223&quot;&gt;&lt;property id=&quot;20148&quot; value=&quot;5&quot;/&gt;&lt;property id=&quot;20300&quot; value=&quot;Slide 14&quot;/&gt;&lt;property id=&quot;20307&quot; value=&quot;492&quot;/&gt;&lt;/object&gt;&lt;object type=&quot;3&quot; unique_id=&quot;10224&quot;&gt;&lt;property id=&quot;20148&quot; value=&quot;5&quot;/&gt;&lt;property id=&quot;20300&quot; value=&quot;Slide 15 - &amp;quot;New Diagnosis: Social (Pragmatic) Communication  Disorder &amp;quot;&quot;/&gt;&lt;property id=&quot;20307&quot; value=&quot;489&quot;/&gt;&lt;/object&gt;&lt;object type=&quot;3&quot; unique_id=&quot;10225&quot;&gt;&lt;property id=&quot;20148&quot; value=&quot;5&quot;/&gt;&lt;property id=&quot;20300&quot; value=&quot;Slide 16 - &amp;quot;DSM-V: Autism Spectrum Disorder &amp;quot;&quot;/&gt;&lt;property id=&quot;20307&quot; value=&quot;482&quot;/&gt;&lt;/object&gt;&lt;object type=&quot;3&quot; unique_id=&quot;10226&quot;&gt;&lt;property id=&quot;20148&quot; value=&quot;5&quot;/&gt;&lt;property id=&quot;20300&quot; value=&quot;Slide 17&quot;/&gt;&lt;property id=&quot;20307&quot; value=&quot;477&quot;/&gt;&lt;/object&gt;&lt;object type=&quot;3&quot; unique_id=&quot;10227&quot;&gt;&lt;property id=&quot;20148&quot; value=&quot;5&quot;/&gt;&lt;property id=&quot;20300&quot; value=&quot;Slide 18&quot;/&gt;&lt;property id=&quot;20307&quot; value=&quot;478&quot;/&gt;&lt;/object&gt;&lt;object type=&quot;3&quot; unique_id=&quot;10228&quot;&gt;&lt;property id=&quot;20148&quot; value=&quot;5&quot;/&gt;&lt;property id=&quot;20300&quot; value=&quot;Slide 19&quot;/&gt;&lt;property id=&quot;20307&quot; value=&quot;476&quot;/&gt;&lt;/object&gt;&lt;object type=&quot;3&quot; unique_id=&quot;10229&quot;&gt;&lt;property id=&quot;20148&quot; value=&quot;5&quot;/&gt;&lt;property id=&quot;20300&quot; value=&quot;Slide 20 - &amp;quot;Specify if . . .&amp;quot;&quot;/&gt;&lt;property id=&quot;20307&quot; value=&quot;490&quot;/&gt;&lt;/object&gt;&lt;object type=&quot;3&quot; unique_id=&quot;10230&quot;&gt;&lt;property id=&quot;20148&quot; value=&quot;5&quot;/&gt;&lt;property id=&quot;20300&quot; value=&quot;Slide 21&quot;/&gt;&lt;property id=&quot;20307&quot; value=&quot;400&quot;/&gt;&lt;/object&gt;&lt;object type=&quot;3&quot; unique_id=&quot;10231&quot;&gt;&lt;property id=&quot;20148&quot; value=&quot;5&quot;/&gt;&lt;property id=&quot;20300&quot; value=&quot;Slide 22 - &amp;quot;The DSM-V and Oregon’s Eligibility Criteria    &amp;quot;&quot;/&gt;&lt;property id=&quot;20307&quot; value=&quot;444&quot;/&gt;&lt;/object&gt;&lt;object type=&quot;3&quot; unique_id=&quot;10232&quot;&gt;&lt;property id=&quot;20148&quot; value=&quot;5&quot;/&gt;&lt;property id=&quot;20300&quot; value=&quot;Slide 28 - &amp;quot;Special Issues    &amp;quot;&quot;/&gt;&lt;property id=&quot;20307&quot; value=&quot;445&quot;/&gt;&lt;/object&gt;&lt;object type=&quot;3&quot; unique_id=&quot;10233&quot;&gt;&lt;property id=&quot;20148&quot; value=&quot;5&quot;/&gt;&lt;property id=&quot;20300&quot; value=&quot;Slide 29 - &amp;quot;Wrap-up &amp;amp;#x09;- Webinar evaluation &amp;amp;#x09;- Questions&amp;quot;&quot;/&gt;&lt;property id=&quot;20307&quot; value=&quot;316&quot;/&gt;&lt;/object&gt;&lt;object type=&quot;3&quot; unique_id=&quot;10442&quot;&gt;&lt;property id=&quot;20148&quot; value=&quot;5&quot;/&gt;&lt;property id=&quot;20300&quot; value=&quot;Slide 1&quot;/&gt;&lt;property id=&quot;20307&quot; value=&quot;494&quot;/&gt;&lt;/object&gt;&lt;object type=&quot;3&quot; unique_id=&quot;10443&quot;&gt;&lt;property id=&quot;20148&quot; value=&quot;5&quot;/&gt;&lt;property id=&quot;20300&quot; value=&quot;Slide 2&quot;/&gt;&lt;property id=&quot;20307&quot; value=&quot;495&quot;/&gt;&lt;/object&gt;&lt;object type=&quot;3&quot; unique_id=&quot;10444&quot;&gt;&lt;property id=&quot;20148&quot; value=&quot;5&quot;/&gt;&lt;property id=&quot;20300&quot; value=&quot;Slide 3 - &amp;quot;History of Autism and the DSM&amp;quot;&quot;/&gt;&lt;property id=&quot;20307&quot; value=&quot;496&quot;/&gt;&lt;/object&gt;&lt;object type=&quot;3&quot; unique_id=&quot;10604&quot;&gt;&lt;property id=&quot;20148&quot; value=&quot;5&quot;/&gt;&lt;property id=&quot;20300&quot; value=&quot;Slide 27 - &amp;quot;Special Issues    &amp;quot;&quot;/&gt;&lt;property id=&quot;20307&quot; value=&quot;497&quot;/&gt;&lt;/object&gt;&lt;object type=&quot;3&quot; unique_id=&quot;10848&quot;&gt;&lt;property id=&quot;20148&quot; value=&quot;5&quot;/&gt;&lt;property id=&quot;20300&quot; value=&quot;Slide 23 - &amp;quot;The DSM-V and Oregon’s Eligibility Criteria    &amp;quot;&quot;/&gt;&lt;property id=&quot;20307&quot; value=&quot;498&quot;/&gt;&lt;/object&gt;&lt;object type=&quot;3&quot; unique_id=&quot;11017&quot;&gt;&lt;property id=&quot;20148&quot; value=&quot;5&quot;/&gt;&lt;property id=&quot;20300&quot; value=&quot;Slide 24 - &amp;quot;The DSM-V and Oregon’s Eligibility Criteria    &amp;quot;&quot;/&gt;&lt;property id=&quot;20307&quot; value=&quot;500&quot;/&gt;&lt;/object&gt;&lt;object type=&quot;3&quot; unique_id=&quot;11018&quot;&gt;&lt;property id=&quot;20148&quot; value=&quot;5&quot;/&gt;&lt;property id=&quot;20300&quot; value=&quot;Slide 25 - &amp;quot;The DSM-V and Oregon’s Eligibility Criteria    &amp;quot;&quot;/&gt;&lt;property id=&quot;20307&quot; value=&quot;499&quot;/&gt;&lt;/object&gt;&lt;object type=&quot;3&quot; unique_id=&quot;11109&quot;&gt;&lt;property id=&quot;20148&quot; value=&quot;5&quot;/&gt;&lt;property id=&quot;20300&quot; value=&quot;Slide 26 - &amp;quot;Utilizing the DSM-V to Inform and Assist with ASD Evaluations    &amp;quot;&quot;/&gt;&lt;property id=&quot;20307&quot; value=&quot;501&quot;/&gt;&lt;/object&gt;&lt;/object&gt;&lt;object type=&quot;8&quot; unique_id=&quot;1025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32054</TotalTime>
  <Words>3208</Words>
  <Application>Microsoft Macintosh PowerPoint</Application>
  <PresentationFormat>On-screen Show (4:3)</PresentationFormat>
  <Paragraphs>299</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History of Autism and the DSM</vt:lpstr>
      <vt:lpstr>History of Autism in the DSMs</vt:lpstr>
      <vt:lpstr>History of Autism in the DSMs</vt:lpstr>
      <vt:lpstr>Concerns with the DSM-IV</vt:lpstr>
      <vt:lpstr>DSM-V: Merging ASDs into a Single Diagnosis </vt:lpstr>
      <vt:lpstr>DSM-V: Merging ASDs into a Single Diagnosis </vt:lpstr>
      <vt:lpstr>3 Will Become 2</vt:lpstr>
      <vt:lpstr>PowerPoint Presentation</vt:lpstr>
      <vt:lpstr>PowerPoint Presentation</vt:lpstr>
      <vt:lpstr>ASD Eligibility </vt:lpstr>
      <vt:lpstr>Other Changes </vt:lpstr>
      <vt:lpstr>PowerPoint Presentation</vt:lpstr>
      <vt:lpstr>New Diagnosis: Social (Pragmatic) Communication  Disorder </vt:lpstr>
      <vt:lpstr>DSM-V ASD Criteria</vt:lpstr>
      <vt:lpstr>PowerPoint Presentation</vt:lpstr>
      <vt:lpstr>PowerPoint Presentation</vt:lpstr>
      <vt:lpstr>PowerPoint Presentation</vt:lpstr>
      <vt:lpstr>Specify if . . .</vt:lpstr>
      <vt:lpstr>PowerPoint Presentation</vt:lpstr>
      <vt:lpstr>The DSM-V and Oregon’s Eligibility Criteria    </vt:lpstr>
      <vt:lpstr>A continuum of impairments from higher to lower… </vt:lpstr>
      <vt:lpstr>The DSM-V and Oregon’s Eligibility Criteria    </vt:lpstr>
      <vt:lpstr>The DSM-V and Oregon’s Eligibility Criteria    </vt:lpstr>
      <vt:lpstr>The DSM-V and Oregon’s Eligibility Criteria    </vt:lpstr>
      <vt:lpstr>Utilizing the DSM-V to Inform and Assist with ASD Evaluations    </vt:lpstr>
      <vt:lpstr>Special Issues    </vt:lpstr>
      <vt:lpstr>Special Issues    </vt:lpstr>
      <vt:lpstr>Wrap-up  - Webinar evaluation  -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Hendershott</dc:creator>
  <cp:lastModifiedBy>Debby Greene</cp:lastModifiedBy>
  <cp:revision>579</cp:revision>
  <cp:lastPrinted>2015-09-16T16:26:55Z</cp:lastPrinted>
  <dcterms:created xsi:type="dcterms:W3CDTF">2013-09-05T18:07:27Z</dcterms:created>
  <dcterms:modified xsi:type="dcterms:W3CDTF">2016-03-02T21:28:27Z</dcterms:modified>
</cp:coreProperties>
</file>